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97426" y="3061964"/>
            <a:ext cx="4215130" cy="0"/>
          </a:xfrm>
          <a:custGeom>
            <a:avLst/>
            <a:gdLst/>
            <a:ahLst/>
            <a:cxnLst/>
            <a:rect l="l" t="t" r="r" b="b"/>
            <a:pathLst>
              <a:path w="4215130" h="0">
                <a:moveTo>
                  <a:pt x="0" y="0"/>
                </a:moveTo>
                <a:lnTo>
                  <a:pt x="4215113" y="0"/>
                </a:lnTo>
              </a:path>
            </a:pathLst>
          </a:custGeom>
          <a:ln w="9524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1204595" cy="10285730"/>
          </a:xfrm>
          <a:custGeom>
            <a:avLst/>
            <a:gdLst/>
            <a:ahLst/>
            <a:cxnLst/>
            <a:rect l="l" t="t" r="r" b="b"/>
            <a:pathLst>
              <a:path w="1204595" h="10285730">
                <a:moveTo>
                  <a:pt x="1204510" y="10285391"/>
                </a:moveTo>
                <a:lnTo>
                  <a:pt x="0" y="10285391"/>
                </a:lnTo>
                <a:lnTo>
                  <a:pt x="0" y="0"/>
                </a:lnTo>
                <a:lnTo>
                  <a:pt x="1204510" y="0"/>
                </a:lnTo>
                <a:lnTo>
                  <a:pt x="1204510" y="10285391"/>
                </a:lnTo>
                <a:close/>
              </a:path>
            </a:pathLst>
          </a:custGeom>
          <a:solidFill>
            <a:srgbClr val="2929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40969" y="2658185"/>
            <a:ext cx="522605" cy="4970780"/>
          </a:xfrm>
          <a:custGeom>
            <a:avLst/>
            <a:gdLst/>
            <a:ahLst/>
            <a:cxnLst/>
            <a:rect l="l" t="t" r="r" b="b"/>
            <a:pathLst>
              <a:path w="522605" h="4970780">
                <a:moveTo>
                  <a:pt x="522566" y="4709363"/>
                </a:moveTo>
                <a:lnTo>
                  <a:pt x="518350" y="4662386"/>
                </a:lnTo>
                <a:lnTo>
                  <a:pt x="506222" y="4618190"/>
                </a:lnTo>
                <a:lnTo>
                  <a:pt x="486892" y="4577486"/>
                </a:lnTo>
                <a:lnTo>
                  <a:pt x="461111" y="4541012"/>
                </a:lnTo>
                <a:lnTo>
                  <a:pt x="429615" y="4509528"/>
                </a:lnTo>
                <a:lnTo>
                  <a:pt x="393153" y="4483747"/>
                </a:lnTo>
                <a:lnTo>
                  <a:pt x="352450" y="4464418"/>
                </a:lnTo>
                <a:lnTo>
                  <a:pt x="308241" y="4452290"/>
                </a:lnTo>
                <a:lnTo>
                  <a:pt x="261277" y="4448073"/>
                </a:lnTo>
                <a:lnTo>
                  <a:pt x="214312" y="4452290"/>
                </a:lnTo>
                <a:lnTo>
                  <a:pt x="170103" y="4464418"/>
                </a:lnTo>
                <a:lnTo>
                  <a:pt x="129400" y="4483747"/>
                </a:lnTo>
                <a:lnTo>
                  <a:pt x="92938" y="4509528"/>
                </a:lnTo>
                <a:lnTo>
                  <a:pt x="61442" y="4541012"/>
                </a:lnTo>
                <a:lnTo>
                  <a:pt x="35674" y="4577486"/>
                </a:lnTo>
                <a:lnTo>
                  <a:pt x="16344" y="4618190"/>
                </a:lnTo>
                <a:lnTo>
                  <a:pt x="4203" y="4662386"/>
                </a:lnTo>
                <a:lnTo>
                  <a:pt x="0" y="4709363"/>
                </a:lnTo>
                <a:lnTo>
                  <a:pt x="4203" y="4756328"/>
                </a:lnTo>
                <a:lnTo>
                  <a:pt x="16344" y="4800524"/>
                </a:lnTo>
                <a:lnTo>
                  <a:pt x="35674" y="4841227"/>
                </a:lnTo>
                <a:lnTo>
                  <a:pt x="61442" y="4877701"/>
                </a:lnTo>
                <a:lnTo>
                  <a:pt x="92938" y="4909185"/>
                </a:lnTo>
                <a:lnTo>
                  <a:pt x="129400" y="4934966"/>
                </a:lnTo>
                <a:lnTo>
                  <a:pt x="170103" y="4954295"/>
                </a:lnTo>
                <a:lnTo>
                  <a:pt x="214312" y="4966436"/>
                </a:lnTo>
                <a:lnTo>
                  <a:pt x="261277" y="4970640"/>
                </a:lnTo>
                <a:lnTo>
                  <a:pt x="308241" y="4966436"/>
                </a:lnTo>
                <a:lnTo>
                  <a:pt x="352450" y="4954295"/>
                </a:lnTo>
                <a:lnTo>
                  <a:pt x="393153" y="4934966"/>
                </a:lnTo>
                <a:lnTo>
                  <a:pt x="429615" y="4909185"/>
                </a:lnTo>
                <a:lnTo>
                  <a:pt x="461111" y="4877701"/>
                </a:lnTo>
                <a:lnTo>
                  <a:pt x="486892" y="4841227"/>
                </a:lnTo>
                <a:lnTo>
                  <a:pt x="506222" y="4800524"/>
                </a:lnTo>
                <a:lnTo>
                  <a:pt x="518350" y="4756328"/>
                </a:lnTo>
                <a:lnTo>
                  <a:pt x="522566" y="4709363"/>
                </a:lnTo>
                <a:close/>
              </a:path>
              <a:path w="522605" h="4970780">
                <a:moveTo>
                  <a:pt x="522566" y="261277"/>
                </a:moveTo>
                <a:lnTo>
                  <a:pt x="518350" y="214312"/>
                </a:lnTo>
                <a:lnTo>
                  <a:pt x="506222" y="170116"/>
                </a:lnTo>
                <a:lnTo>
                  <a:pt x="486892" y="129413"/>
                </a:lnTo>
                <a:lnTo>
                  <a:pt x="461111" y="92938"/>
                </a:lnTo>
                <a:lnTo>
                  <a:pt x="429615" y="61455"/>
                </a:lnTo>
                <a:lnTo>
                  <a:pt x="393153" y="35674"/>
                </a:lnTo>
                <a:lnTo>
                  <a:pt x="352450" y="16344"/>
                </a:lnTo>
                <a:lnTo>
                  <a:pt x="308241" y="4203"/>
                </a:lnTo>
                <a:lnTo>
                  <a:pt x="261277" y="0"/>
                </a:lnTo>
                <a:lnTo>
                  <a:pt x="214312" y="4203"/>
                </a:lnTo>
                <a:lnTo>
                  <a:pt x="170103" y="16344"/>
                </a:lnTo>
                <a:lnTo>
                  <a:pt x="129400" y="35674"/>
                </a:lnTo>
                <a:lnTo>
                  <a:pt x="92938" y="61455"/>
                </a:lnTo>
                <a:lnTo>
                  <a:pt x="61442" y="92938"/>
                </a:lnTo>
                <a:lnTo>
                  <a:pt x="35674" y="129413"/>
                </a:lnTo>
                <a:lnTo>
                  <a:pt x="16344" y="170116"/>
                </a:lnTo>
                <a:lnTo>
                  <a:pt x="4203" y="214312"/>
                </a:lnTo>
                <a:lnTo>
                  <a:pt x="0" y="261277"/>
                </a:lnTo>
                <a:lnTo>
                  <a:pt x="4203" y="308254"/>
                </a:lnTo>
                <a:lnTo>
                  <a:pt x="16344" y="352450"/>
                </a:lnTo>
                <a:lnTo>
                  <a:pt x="35674" y="393153"/>
                </a:lnTo>
                <a:lnTo>
                  <a:pt x="61442" y="429628"/>
                </a:lnTo>
                <a:lnTo>
                  <a:pt x="92938" y="461111"/>
                </a:lnTo>
                <a:lnTo>
                  <a:pt x="129400" y="486892"/>
                </a:lnTo>
                <a:lnTo>
                  <a:pt x="170103" y="506222"/>
                </a:lnTo>
                <a:lnTo>
                  <a:pt x="214312" y="518350"/>
                </a:lnTo>
                <a:lnTo>
                  <a:pt x="261277" y="522566"/>
                </a:lnTo>
                <a:lnTo>
                  <a:pt x="308241" y="518350"/>
                </a:lnTo>
                <a:lnTo>
                  <a:pt x="352450" y="506222"/>
                </a:lnTo>
                <a:lnTo>
                  <a:pt x="393153" y="486892"/>
                </a:lnTo>
                <a:lnTo>
                  <a:pt x="429615" y="461111"/>
                </a:lnTo>
                <a:lnTo>
                  <a:pt x="461111" y="429628"/>
                </a:lnTo>
                <a:lnTo>
                  <a:pt x="486892" y="393153"/>
                </a:lnTo>
                <a:lnTo>
                  <a:pt x="506222" y="352450"/>
                </a:lnTo>
                <a:lnTo>
                  <a:pt x="518350" y="308254"/>
                </a:lnTo>
                <a:lnTo>
                  <a:pt x="522566" y="2612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97731" y="1073029"/>
            <a:ext cx="5852795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rgbClr val="292929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292929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292929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292929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292929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184791" y="2248984"/>
            <a:ext cx="4045585" cy="6167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rgbClr val="292929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2750258" y="2154750"/>
            <a:ext cx="5128894" cy="631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92929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292929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87960" y="1073029"/>
            <a:ext cx="15112078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rgbClr val="292929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31377" y="2976874"/>
            <a:ext cx="7555230" cy="3273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292929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jpg"/><Relationship Id="rId5" Type="http://schemas.openxmlformats.org/officeDocument/2006/relationships/image" Target="../media/image36.jpg"/><Relationship Id="rId6" Type="http://schemas.openxmlformats.org/officeDocument/2006/relationships/image" Target="../media/image37.jpg"/><Relationship Id="rId7" Type="http://schemas.openxmlformats.org/officeDocument/2006/relationships/image" Target="../media/image38.jpg"/><Relationship Id="rId8" Type="http://schemas.openxmlformats.org/officeDocument/2006/relationships/image" Target="../media/image39.jp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image" Target="../media/image5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oulandtables.com.sg/" TargetMode="External"/><Relationship Id="rId3" Type="http://schemas.openxmlformats.org/officeDocument/2006/relationships/hyperlink" Target="http://www.kingliving.com.sg/" TargetMode="External"/><Relationship Id="rId4" Type="http://schemas.openxmlformats.org/officeDocument/2006/relationships/hyperlink" Target="http://www.originals.com.sg/com/" TargetMode="External"/><Relationship Id="rId5" Type="http://schemas.openxmlformats.org/officeDocument/2006/relationships/hyperlink" Target="http://www.islandliving.sg/" TargetMode="External"/><Relationship Id="rId6" Type="http://schemas.openxmlformats.org/officeDocument/2006/relationships/hyperlink" Target="http://www.castlery.com/sg/" TargetMode="External"/><Relationship Id="rId7" Type="http://schemas.openxmlformats.org/officeDocument/2006/relationships/hyperlink" Target="http://www.screed.com.sg/" TargetMode="External"/><Relationship Id="rId8" Type="http://schemas.openxmlformats.org/officeDocument/2006/relationships/hyperlink" Target="http://www.lightatelier.com.sg/" TargetMode="External"/><Relationship Id="rId9" Type="http://schemas.openxmlformats.org/officeDocument/2006/relationships/hyperlink" Target="http://www.benjaminmoore.sg/" TargetMode="External"/><Relationship Id="rId10" Type="http://schemas.openxmlformats.org/officeDocument/2006/relationships/hyperlink" Target="http://www.farrow-ball.com/fr/" TargetMode="External"/><Relationship Id="rId11" Type="http://schemas.openxmlformats.org/officeDocument/2006/relationships/hyperlink" Target="http://www.hafary.com.sg/" TargetMode="Externa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Relationship Id="rId3" Type="http://schemas.openxmlformats.org/officeDocument/2006/relationships/image" Target="../media/image60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Relationship Id="rId3" Type="http://schemas.openxmlformats.org/officeDocument/2006/relationships/image" Target="../media/image60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Relationship Id="rId3" Type="http://schemas.openxmlformats.org/officeDocument/2006/relationships/image" Target="../media/image65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16.jpg"/><Relationship Id="rId4" Type="http://schemas.openxmlformats.org/officeDocument/2006/relationships/image" Target="../media/image17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16592" y="6206888"/>
            <a:ext cx="8473440" cy="1061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800">
                <a:solidFill>
                  <a:srgbClr val="292929"/>
                </a:solidFill>
                <a:latin typeface="Impact"/>
                <a:cs typeface="Impact"/>
              </a:rPr>
              <a:t>THE</a:t>
            </a:r>
            <a:r>
              <a:rPr dirty="0" sz="6800" spc="-105">
                <a:solidFill>
                  <a:srgbClr val="292929"/>
                </a:solidFill>
                <a:latin typeface="Impact"/>
                <a:cs typeface="Impact"/>
              </a:rPr>
              <a:t> </a:t>
            </a:r>
            <a:r>
              <a:rPr dirty="0" sz="6800">
                <a:solidFill>
                  <a:srgbClr val="F4BF13"/>
                </a:solidFill>
                <a:latin typeface="Impact"/>
                <a:cs typeface="Impact"/>
              </a:rPr>
              <a:t>LIVE</a:t>
            </a:r>
            <a:r>
              <a:rPr dirty="0" sz="6800" spc="-105">
                <a:solidFill>
                  <a:srgbClr val="F4BF13"/>
                </a:solidFill>
                <a:latin typeface="Impact"/>
                <a:cs typeface="Impact"/>
              </a:rPr>
              <a:t> </a:t>
            </a:r>
            <a:r>
              <a:rPr dirty="0" sz="6800">
                <a:solidFill>
                  <a:srgbClr val="F4BF13"/>
                </a:solidFill>
                <a:latin typeface="Impact"/>
                <a:cs typeface="Impact"/>
              </a:rPr>
              <a:t>DESIGN</a:t>
            </a:r>
            <a:r>
              <a:rPr dirty="0" sz="6800" spc="-100">
                <a:solidFill>
                  <a:srgbClr val="F4BF13"/>
                </a:solidFill>
                <a:latin typeface="Impact"/>
                <a:cs typeface="Impact"/>
              </a:rPr>
              <a:t> </a:t>
            </a:r>
            <a:r>
              <a:rPr dirty="0" sz="6800" spc="-10">
                <a:solidFill>
                  <a:srgbClr val="292929"/>
                </a:solidFill>
                <a:latin typeface="Impact"/>
                <a:cs typeface="Impact"/>
              </a:rPr>
              <a:t>PROJECT</a:t>
            </a:r>
            <a:endParaRPr sz="6800">
              <a:latin typeface="Impact"/>
              <a:cs typeface="Impact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29759" y="839366"/>
            <a:ext cx="6125840" cy="497394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16000" y="7607901"/>
            <a:ext cx="50526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65">
                <a:solidFill>
                  <a:srgbClr val="292929"/>
                </a:solidFill>
                <a:latin typeface="Verdana"/>
                <a:cs typeface="Verdana"/>
              </a:rPr>
              <a:t>Residential</a:t>
            </a:r>
            <a:r>
              <a:rPr dirty="0" sz="2800" spc="-15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85">
                <a:solidFill>
                  <a:srgbClr val="292929"/>
                </a:solidFill>
                <a:latin typeface="Verdana"/>
                <a:cs typeface="Verdana"/>
              </a:rPr>
              <a:t>Project</a:t>
            </a: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92929"/>
                </a:solidFill>
                <a:latin typeface="Verdana"/>
                <a:cs typeface="Verdana"/>
              </a:rPr>
              <a:t>Singapore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28699" y="7491248"/>
            <a:ext cx="16230600" cy="19050"/>
          </a:xfrm>
          <a:custGeom>
            <a:avLst/>
            <a:gdLst/>
            <a:ahLst/>
            <a:cxnLst/>
            <a:rect l="l" t="t" r="r" b="b"/>
            <a:pathLst>
              <a:path w="16230600" h="19050">
                <a:moveTo>
                  <a:pt x="0" y="0"/>
                </a:moveTo>
                <a:lnTo>
                  <a:pt x="16230599" y="190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16000" y="6206888"/>
            <a:ext cx="5051425" cy="1061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800">
                <a:solidFill>
                  <a:srgbClr val="292929"/>
                </a:solidFill>
                <a:latin typeface="Impact"/>
                <a:cs typeface="Impact"/>
              </a:rPr>
              <a:t>The</a:t>
            </a:r>
            <a:r>
              <a:rPr dirty="0" sz="6800" spc="-50">
                <a:solidFill>
                  <a:srgbClr val="292929"/>
                </a:solidFill>
                <a:latin typeface="Impact"/>
                <a:cs typeface="Impact"/>
              </a:rPr>
              <a:t> </a:t>
            </a:r>
            <a:r>
              <a:rPr dirty="0" sz="6800" spc="-10">
                <a:solidFill>
                  <a:srgbClr val="292929"/>
                </a:solidFill>
                <a:latin typeface="Impact"/>
                <a:cs typeface="Impact"/>
              </a:rPr>
              <a:t>Turquoise</a:t>
            </a:r>
            <a:endParaRPr sz="68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58621" y="6079916"/>
            <a:ext cx="7929377" cy="420708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8621" y="0"/>
            <a:ext cx="7929377" cy="57530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779964" y="3382708"/>
            <a:ext cx="11588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0">
                <a:solidFill>
                  <a:srgbClr val="292929"/>
                </a:solidFill>
                <a:latin typeface="Verdana"/>
                <a:cs typeface="Verdana"/>
              </a:rPr>
              <a:t>in</a:t>
            </a:r>
            <a:r>
              <a:rPr dirty="0" sz="3200" spc="-2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3200" spc="155">
                <a:solidFill>
                  <a:srgbClr val="292929"/>
                </a:solidFill>
                <a:latin typeface="Verdana"/>
                <a:cs typeface="Verdana"/>
              </a:rPr>
              <a:t>cm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59"/>
              <a:t>Elevation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0028" y="0"/>
            <a:ext cx="7807971" cy="50672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99116" y="5253820"/>
            <a:ext cx="7686674" cy="503317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779964" y="3382708"/>
            <a:ext cx="11588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0">
                <a:solidFill>
                  <a:srgbClr val="292929"/>
                </a:solidFill>
                <a:latin typeface="Verdana"/>
                <a:cs typeface="Verdana"/>
              </a:rPr>
              <a:t>in</a:t>
            </a:r>
            <a:r>
              <a:rPr dirty="0" sz="3200" spc="-2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3200" spc="155">
                <a:solidFill>
                  <a:srgbClr val="292929"/>
                </a:solidFill>
                <a:latin typeface="Verdana"/>
                <a:cs typeface="Verdana"/>
              </a:rPr>
              <a:t>cm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59"/>
              <a:t>Elevation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3085" y="854075"/>
            <a:ext cx="8986520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500" b="1">
                <a:latin typeface="Arial"/>
                <a:cs typeface="Arial"/>
              </a:rPr>
              <a:t>Client</a:t>
            </a:r>
            <a:r>
              <a:rPr dirty="0" sz="12000" spc="265" b="1">
                <a:latin typeface="Arial"/>
                <a:cs typeface="Arial"/>
              </a:rPr>
              <a:t> </a:t>
            </a:r>
            <a:r>
              <a:rPr dirty="0" sz="12000" spc="310" b="1">
                <a:latin typeface="Arial"/>
                <a:cs typeface="Arial"/>
              </a:rPr>
              <a:t>Style</a:t>
            </a:r>
            <a:endParaRPr sz="120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826972" y="5399202"/>
            <a:ext cx="886396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440">
                <a:solidFill>
                  <a:srgbClr val="292929"/>
                </a:solidFill>
                <a:latin typeface="Verdana"/>
                <a:cs typeface="Verdana"/>
              </a:rPr>
              <a:t>I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90">
                <a:solidFill>
                  <a:srgbClr val="292929"/>
                </a:solidFill>
                <a:latin typeface="Verdana"/>
                <a:cs typeface="Verdana"/>
              </a:rPr>
              <a:t>like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white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75">
                <a:solidFill>
                  <a:srgbClr val="292929"/>
                </a:solidFill>
                <a:latin typeface="Verdana"/>
                <a:cs typeface="Verdana"/>
              </a:rPr>
              <a:t>spaces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70">
                <a:solidFill>
                  <a:srgbClr val="292929"/>
                </a:solidFill>
                <a:latin typeface="Verdana"/>
                <a:cs typeface="Verdana"/>
              </a:rPr>
              <a:t>and</a:t>
            </a:r>
            <a:r>
              <a:rPr dirty="0" sz="2400" spc="-12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85">
                <a:solidFill>
                  <a:srgbClr val="292929"/>
                </a:solidFill>
                <a:latin typeface="Verdana"/>
                <a:cs typeface="Verdana"/>
              </a:rPr>
              <a:t>very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292929"/>
                </a:solidFill>
                <a:latin typeface="Verdana"/>
                <a:cs typeface="Verdana"/>
              </a:rPr>
              <a:t>clean,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292929"/>
                </a:solidFill>
                <a:latin typeface="Verdana"/>
                <a:cs typeface="Verdana"/>
              </a:rPr>
              <a:t>so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292929"/>
                </a:solidFill>
                <a:latin typeface="Verdana"/>
                <a:cs typeface="Verdana"/>
              </a:rPr>
              <a:t>storage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Verdana"/>
                <a:cs typeface="Verdana"/>
              </a:rPr>
              <a:t>is</a:t>
            </a:r>
            <a:r>
              <a:rPr dirty="0" sz="2400" spc="-12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Verdana"/>
                <a:cs typeface="Verdana"/>
              </a:rPr>
              <a:t>important. </a:t>
            </a:r>
            <a:r>
              <a:rPr dirty="0" sz="2400" spc="-60">
                <a:solidFill>
                  <a:srgbClr val="292929"/>
                </a:solidFill>
                <a:latin typeface="Verdana"/>
                <a:cs typeface="Verdana"/>
              </a:rPr>
              <a:t>Yet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440">
                <a:solidFill>
                  <a:srgbClr val="292929"/>
                </a:solidFill>
                <a:latin typeface="Verdana"/>
                <a:cs typeface="Verdana"/>
              </a:rPr>
              <a:t>I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90">
                <a:solidFill>
                  <a:srgbClr val="292929"/>
                </a:solidFill>
                <a:latin typeface="Verdana"/>
                <a:cs typeface="Verdana"/>
              </a:rPr>
              <a:t>like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292929"/>
                </a:solidFill>
                <a:latin typeface="Verdana"/>
                <a:cs typeface="Verdana"/>
              </a:rPr>
              <a:t>my</a:t>
            </a:r>
            <a:r>
              <a:rPr dirty="0" sz="2400" spc="-12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70">
                <a:solidFill>
                  <a:srgbClr val="292929"/>
                </a:solidFill>
                <a:latin typeface="Verdana"/>
                <a:cs typeface="Verdana"/>
              </a:rPr>
              <a:t>place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292929"/>
                </a:solidFill>
                <a:latin typeface="Verdana"/>
                <a:cs typeface="Verdana"/>
              </a:rPr>
              <a:t>to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60">
                <a:solidFill>
                  <a:srgbClr val="292929"/>
                </a:solidFill>
                <a:latin typeface="Verdana"/>
                <a:cs typeface="Verdana"/>
              </a:rPr>
              <a:t>be</a:t>
            </a:r>
            <a:r>
              <a:rPr dirty="0" sz="2400" spc="-12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292929"/>
                </a:solidFill>
                <a:latin typeface="Verdana"/>
                <a:cs typeface="Verdana"/>
              </a:rPr>
              <a:t>warm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165">
                <a:solidFill>
                  <a:srgbClr val="292929"/>
                </a:solidFill>
                <a:latin typeface="Verdana"/>
                <a:cs typeface="Verdana"/>
              </a:rPr>
              <a:t>&amp;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Verdana"/>
                <a:cs typeface="Verdana"/>
              </a:rPr>
              <a:t>cozy.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8739"/>
            <a:ext cx="18288000" cy="10278745"/>
            <a:chOff x="0" y="8739"/>
            <a:chExt cx="18288000" cy="1027874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39"/>
              <a:ext cx="18288000" cy="1027825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491" y="6764773"/>
              <a:ext cx="297081" cy="51566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196" y="6773513"/>
              <a:ext cx="323294" cy="4981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7064" y="6773513"/>
              <a:ext cx="323294" cy="49818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9096" y="6773513"/>
              <a:ext cx="297081" cy="49818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8506" y="6773513"/>
              <a:ext cx="244655" cy="49818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9375" y="6773513"/>
              <a:ext cx="227180" cy="49818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2768" y="6773513"/>
              <a:ext cx="288343" cy="49818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8523" y="6773513"/>
              <a:ext cx="131065" cy="49818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070053" y="10004573"/>
            <a:ext cx="44577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9725" algn="l"/>
              </a:tabLst>
            </a:pPr>
            <a:r>
              <a:rPr dirty="0" sz="1200" spc="15">
                <a:solidFill>
                  <a:srgbClr val="161616"/>
                </a:solidFill>
                <a:latin typeface="Arial MT"/>
                <a:cs typeface="Arial MT"/>
              </a:rPr>
              <a:t>n</a:t>
            </a:r>
            <a:r>
              <a:rPr dirty="0" sz="1200">
                <a:solidFill>
                  <a:srgbClr val="161616"/>
                </a:solidFill>
                <a:latin typeface="Arial MT"/>
                <a:cs typeface="Arial MT"/>
              </a:rPr>
              <a:t>	</a:t>
            </a:r>
            <a:r>
              <a:rPr dirty="0" sz="1200" spc="15">
                <a:solidFill>
                  <a:srgbClr val="161616"/>
                </a:solidFill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79233" y="7404417"/>
            <a:ext cx="6558915" cy="254889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algn="r" marL="12700" marR="5080" indent="10160">
              <a:lnSpc>
                <a:spcPct val="88200"/>
              </a:lnSpc>
              <a:spcBef>
                <a:spcPts val="395"/>
              </a:spcBef>
              <a:tabLst>
                <a:tab pos="779145" algn="l"/>
                <a:tab pos="812165" algn="l"/>
                <a:tab pos="1385570" algn="l"/>
                <a:tab pos="1558925" algn="l"/>
                <a:tab pos="1595120" algn="l"/>
                <a:tab pos="1857375" algn="l"/>
                <a:tab pos="1978660" algn="l"/>
                <a:tab pos="2329180" algn="l"/>
                <a:tab pos="2616835" algn="l"/>
                <a:tab pos="2738755" algn="l"/>
                <a:tab pos="2983865" algn="l"/>
                <a:tab pos="3820795" algn="l"/>
                <a:tab pos="3890645" algn="l"/>
                <a:tab pos="3919854" algn="l"/>
                <a:tab pos="4189729" algn="l"/>
                <a:tab pos="4406265" algn="l"/>
                <a:tab pos="5167630" algn="l"/>
                <a:tab pos="5236210" algn="l"/>
                <a:tab pos="5356225" algn="l"/>
                <a:tab pos="6083935" algn="l"/>
                <a:tab pos="6162675" algn="l"/>
                <a:tab pos="6252210" algn="l"/>
              </a:tabLst>
            </a:pPr>
            <a:r>
              <a:rPr dirty="0" sz="2050" spc="-10">
                <a:latin typeface="Arial MT"/>
                <a:cs typeface="Arial MT"/>
              </a:rPr>
              <a:t>Asian</a:t>
            </a:r>
            <a:r>
              <a:rPr dirty="0" sz="2050">
                <a:latin typeface="Arial MT"/>
                <a:cs typeface="Arial MT"/>
              </a:rPr>
              <a:t>		</a:t>
            </a:r>
            <a:r>
              <a:rPr dirty="0" sz="2050" spc="-25">
                <a:latin typeface="Arial MT"/>
                <a:cs typeface="Arial MT"/>
              </a:rPr>
              <a:t>Zen</a:t>
            </a:r>
            <a:r>
              <a:rPr dirty="0" sz="2050">
                <a:latin typeface="Arial MT"/>
                <a:cs typeface="Arial MT"/>
              </a:rPr>
              <a:t>	</a:t>
            </a:r>
            <a:r>
              <a:rPr dirty="0" sz="2050" spc="-10">
                <a:latin typeface="Arial MT"/>
                <a:cs typeface="Arial MT"/>
              </a:rPr>
              <a:t>interior</a:t>
            </a:r>
            <a:r>
              <a:rPr dirty="0" sz="2050">
                <a:latin typeface="Arial MT"/>
                <a:cs typeface="Arial MT"/>
              </a:rPr>
              <a:t>	</a:t>
            </a:r>
            <a:r>
              <a:rPr dirty="0" sz="2050" spc="-10">
                <a:latin typeface="Arial MT"/>
                <a:cs typeface="Arial MT"/>
              </a:rPr>
              <a:t>design</a:t>
            </a:r>
            <a:r>
              <a:rPr dirty="0" sz="2050">
                <a:latin typeface="Arial MT"/>
                <a:cs typeface="Arial MT"/>
              </a:rPr>
              <a:t>			</a:t>
            </a:r>
            <a:r>
              <a:rPr dirty="0" sz="2050" spc="-10">
                <a:solidFill>
                  <a:srgbClr val="0F0F0F"/>
                </a:solidFill>
                <a:latin typeface="Arial MT"/>
                <a:cs typeface="Arial MT"/>
              </a:rPr>
              <a:t>style</a:t>
            </a:r>
            <a:r>
              <a:rPr dirty="0" sz="2050">
                <a:solidFill>
                  <a:srgbClr val="0F0F0F"/>
                </a:solidFill>
                <a:latin typeface="Arial MT"/>
                <a:cs typeface="Arial MT"/>
              </a:rPr>
              <a:t>		</a:t>
            </a:r>
            <a:r>
              <a:rPr dirty="0" sz="2050" spc="-10">
                <a:latin typeface="Arial MT"/>
                <a:cs typeface="Arial MT"/>
              </a:rPr>
              <a:t>focuses</a:t>
            </a:r>
            <a:r>
              <a:rPr dirty="0" sz="2050">
                <a:latin typeface="Arial MT"/>
                <a:cs typeface="Arial MT"/>
              </a:rPr>
              <a:t>		</a:t>
            </a:r>
            <a:r>
              <a:rPr dirty="0" sz="2050" spc="-25">
                <a:latin typeface="Arial MT"/>
                <a:cs typeface="Arial MT"/>
              </a:rPr>
              <a:t>on </a:t>
            </a:r>
            <a:r>
              <a:rPr dirty="0" sz="2150" spc="-10">
                <a:solidFill>
                  <a:srgbClr val="0C0C0C"/>
                </a:solidFill>
                <a:latin typeface="Arial MT"/>
                <a:cs typeface="Arial MT"/>
              </a:rPr>
              <a:t>emphasizing</a:t>
            </a:r>
            <a:r>
              <a:rPr dirty="0" sz="2150">
                <a:solidFill>
                  <a:srgbClr val="0C0C0C"/>
                </a:solidFill>
                <a:latin typeface="Arial MT"/>
                <a:cs typeface="Arial MT"/>
              </a:rPr>
              <a:t>	</a:t>
            </a:r>
            <a:r>
              <a:rPr dirty="0" sz="2150" spc="-50">
                <a:solidFill>
                  <a:srgbClr val="0A0A0A"/>
                </a:solidFill>
                <a:latin typeface="Arial MT"/>
                <a:cs typeface="Arial MT"/>
              </a:rPr>
              <a:t>a</a:t>
            </a:r>
            <a:r>
              <a:rPr dirty="0" sz="2150">
                <a:solidFill>
                  <a:srgbClr val="0A0A0A"/>
                </a:solidFill>
                <a:latin typeface="Arial MT"/>
                <a:cs typeface="Arial MT"/>
              </a:rPr>
              <a:t>	</a:t>
            </a:r>
            <a:r>
              <a:rPr dirty="0" sz="2150" spc="-10">
                <a:solidFill>
                  <a:srgbClr val="0C0C0C"/>
                </a:solidFill>
                <a:latin typeface="Arial MT"/>
                <a:cs typeface="Arial MT"/>
              </a:rPr>
              <a:t>sense</a:t>
            </a:r>
            <a:r>
              <a:rPr dirty="0" sz="2150">
                <a:solidFill>
                  <a:srgbClr val="0C0C0C"/>
                </a:solidFill>
                <a:latin typeface="Arial MT"/>
                <a:cs typeface="Arial MT"/>
              </a:rPr>
              <a:t>	</a:t>
            </a:r>
            <a:r>
              <a:rPr dirty="0" sz="2150" spc="-25">
                <a:solidFill>
                  <a:srgbClr val="181818"/>
                </a:solidFill>
                <a:latin typeface="Arial MT"/>
                <a:cs typeface="Arial MT"/>
              </a:rPr>
              <a:t>of</a:t>
            </a:r>
            <a:r>
              <a:rPr dirty="0" sz="2150">
                <a:solidFill>
                  <a:srgbClr val="181818"/>
                </a:solidFill>
                <a:latin typeface="Arial MT"/>
                <a:cs typeface="Arial MT"/>
              </a:rPr>
              <a:t>	</a:t>
            </a:r>
            <a:r>
              <a:rPr dirty="0" sz="2150" spc="-10">
                <a:solidFill>
                  <a:srgbClr val="0A0A0A"/>
                </a:solidFill>
                <a:latin typeface="Arial MT"/>
                <a:cs typeface="Arial MT"/>
              </a:rPr>
              <a:t>harmony,</a:t>
            </a:r>
            <a:r>
              <a:rPr dirty="0" sz="2150">
                <a:solidFill>
                  <a:srgbClr val="0A0A0A"/>
                </a:solidFill>
                <a:latin typeface="Arial MT"/>
                <a:cs typeface="Arial MT"/>
              </a:rPr>
              <a:t>	</a:t>
            </a:r>
            <a:r>
              <a:rPr dirty="0" sz="2150" spc="-10">
                <a:solidFill>
                  <a:srgbClr val="131313"/>
                </a:solidFill>
                <a:latin typeface="Arial MT"/>
                <a:cs typeface="Arial MT"/>
              </a:rPr>
              <a:t>balance,</a:t>
            </a:r>
            <a:r>
              <a:rPr dirty="0" sz="2150">
                <a:solidFill>
                  <a:srgbClr val="131313"/>
                </a:solidFill>
                <a:latin typeface="Arial MT"/>
                <a:cs typeface="Arial MT"/>
              </a:rPr>
              <a:t>		</a:t>
            </a:r>
            <a:r>
              <a:rPr dirty="0" sz="2150" spc="-80">
                <a:solidFill>
                  <a:srgbClr val="111111"/>
                </a:solidFill>
                <a:latin typeface="Arial MT"/>
                <a:cs typeface="Arial MT"/>
              </a:rPr>
              <a:t>tranquillity. </a:t>
            </a:r>
            <a:r>
              <a:rPr dirty="0" sz="2050" spc="50">
                <a:solidFill>
                  <a:srgbClr val="131313"/>
                </a:solidFill>
                <a:latin typeface="Arial MT"/>
                <a:cs typeface="Arial MT"/>
              </a:rPr>
              <a:t>and</a:t>
            </a:r>
            <a:r>
              <a:rPr dirty="0" sz="2050" spc="-65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2050" spc="-50">
                <a:solidFill>
                  <a:srgbClr val="0F0F0F"/>
                </a:solidFill>
                <a:latin typeface="Arial MT"/>
                <a:cs typeface="Arial MT"/>
              </a:rPr>
              <a:t>simplicity</a:t>
            </a:r>
            <a:r>
              <a:rPr dirty="0" sz="2050" spc="3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131313"/>
                </a:solidFill>
                <a:latin typeface="Arial MT"/>
                <a:cs typeface="Arial MT"/>
              </a:rPr>
              <a:t>in</a:t>
            </a:r>
            <a:r>
              <a:rPr dirty="0" sz="2050" spc="-60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0F0F0F"/>
                </a:solidFill>
                <a:latin typeface="Arial MT"/>
                <a:cs typeface="Arial MT"/>
              </a:rPr>
              <a:t>your</a:t>
            </a:r>
            <a:r>
              <a:rPr dirty="0" sz="2050" spc="-3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050">
                <a:latin typeface="Arial MT"/>
                <a:cs typeface="Arial MT"/>
              </a:rPr>
              <a:t>home.</a:t>
            </a:r>
            <a:r>
              <a:rPr dirty="0" sz="2050" spc="-95"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0C0C0C"/>
                </a:solidFill>
                <a:latin typeface="Arial MT"/>
                <a:cs typeface="Arial MT"/>
              </a:rPr>
              <a:t>It</a:t>
            </a:r>
            <a:r>
              <a:rPr dirty="0" sz="2050" spc="-11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2050" spc="-30">
                <a:solidFill>
                  <a:srgbClr val="0C0C0C"/>
                </a:solidFill>
                <a:latin typeface="Arial MT"/>
                <a:cs typeface="Arial MT"/>
              </a:rPr>
              <a:t>draws</a:t>
            </a:r>
            <a:r>
              <a:rPr dirty="0" sz="2050" spc="-8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2050" spc="-45">
                <a:solidFill>
                  <a:srgbClr val="0A0A0A"/>
                </a:solidFill>
                <a:latin typeface="Arial MT"/>
                <a:cs typeface="Arial MT"/>
              </a:rPr>
              <a:t>Inspiration</a:t>
            </a:r>
            <a:r>
              <a:rPr dirty="0" sz="2050" spc="90">
                <a:solidFill>
                  <a:srgbClr val="0A0A0A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0F0F0F"/>
                </a:solidFill>
                <a:latin typeface="Arial MT"/>
                <a:cs typeface="Arial MT"/>
              </a:rPr>
              <a:t>from</a:t>
            </a:r>
            <a:r>
              <a:rPr dirty="0" sz="2050" spc="-3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050" spc="-20">
                <a:solidFill>
                  <a:srgbClr val="0F0F0F"/>
                </a:solidFill>
                <a:latin typeface="Arial MT"/>
                <a:cs typeface="Arial MT"/>
              </a:rPr>
              <a:t>both </a:t>
            </a:r>
            <a:r>
              <a:rPr dirty="0" sz="2050">
                <a:solidFill>
                  <a:srgbClr val="111111"/>
                </a:solidFill>
                <a:latin typeface="Arial MT"/>
                <a:cs typeface="Arial MT"/>
              </a:rPr>
              <a:t>the</a:t>
            </a:r>
            <a:r>
              <a:rPr dirty="0" sz="2050" spc="50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2050" spc="55">
                <a:latin typeface="Arial MT"/>
                <a:cs typeface="Arial MT"/>
              </a:rPr>
              <a:t>concept</a:t>
            </a:r>
            <a:r>
              <a:rPr dirty="0" sz="2050" spc="195">
                <a:latin typeface="Arial MT"/>
                <a:cs typeface="Arial MT"/>
              </a:rPr>
              <a:t> </a:t>
            </a:r>
            <a:r>
              <a:rPr dirty="0" sz="2050">
                <a:latin typeface="Arial MT"/>
                <a:cs typeface="Arial MT"/>
              </a:rPr>
              <a:t>of</a:t>
            </a:r>
            <a:r>
              <a:rPr dirty="0" sz="2050" spc="165">
                <a:latin typeface="Arial MT"/>
                <a:cs typeface="Arial MT"/>
              </a:rPr>
              <a:t> </a:t>
            </a:r>
            <a:r>
              <a:rPr dirty="0" sz="2050" spc="-80">
                <a:latin typeface="Arial MT"/>
                <a:cs typeface="Arial MT"/>
              </a:rPr>
              <a:t>Zen</a:t>
            </a:r>
            <a:r>
              <a:rPr dirty="0" sz="2050" spc="114">
                <a:latin typeface="Arial MT"/>
                <a:cs typeface="Arial MT"/>
              </a:rPr>
              <a:t> </a:t>
            </a:r>
            <a:r>
              <a:rPr dirty="0" sz="2050" spc="50">
                <a:solidFill>
                  <a:srgbClr val="151515"/>
                </a:solidFill>
                <a:latin typeface="Arial MT"/>
                <a:cs typeface="Arial MT"/>
              </a:rPr>
              <a:t>and</a:t>
            </a:r>
            <a:r>
              <a:rPr dirty="0" sz="2050" spc="114">
                <a:solidFill>
                  <a:srgbClr val="151515"/>
                </a:solidFill>
                <a:latin typeface="Arial MT"/>
                <a:cs typeface="Arial MT"/>
              </a:rPr>
              <a:t> </a:t>
            </a:r>
            <a:r>
              <a:rPr dirty="0" sz="2050">
                <a:latin typeface="Arial MT"/>
                <a:cs typeface="Arial MT"/>
              </a:rPr>
              <a:t>the</a:t>
            </a:r>
            <a:r>
              <a:rPr dirty="0" sz="2050" spc="-50">
                <a:latin typeface="Arial MT"/>
                <a:cs typeface="Arial MT"/>
              </a:rPr>
              <a:t> </a:t>
            </a:r>
            <a:r>
              <a:rPr dirty="0" sz="2050">
                <a:latin typeface="Arial MT"/>
                <a:cs typeface="Arial MT"/>
              </a:rPr>
              <a:t>Importance</a:t>
            </a:r>
            <a:r>
              <a:rPr dirty="0" sz="2050" spc="160">
                <a:latin typeface="Arial MT"/>
                <a:cs typeface="Arial MT"/>
              </a:rPr>
              <a:t> </a:t>
            </a:r>
            <a:r>
              <a:rPr dirty="0" sz="2050">
                <a:latin typeface="Arial MT"/>
                <a:cs typeface="Arial MT"/>
              </a:rPr>
              <a:t>of</a:t>
            </a:r>
            <a:r>
              <a:rPr dirty="0" sz="2050" spc="20">
                <a:latin typeface="Arial MT"/>
                <a:cs typeface="Arial MT"/>
              </a:rPr>
              <a:t> </a:t>
            </a:r>
            <a:r>
              <a:rPr dirty="0" sz="2050" spc="-10">
                <a:latin typeface="Arial MT"/>
                <a:cs typeface="Arial MT"/>
              </a:rPr>
              <a:t>Incorporating </a:t>
            </a:r>
            <a:r>
              <a:rPr dirty="0" sz="2050">
                <a:latin typeface="Arial MT"/>
                <a:cs typeface="Arial MT"/>
              </a:rPr>
              <a:t>nature</a:t>
            </a:r>
            <a:r>
              <a:rPr dirty="0" sz="2050" spc="310">
                <a:latin typeface="Arial MT"/>
                <a:cs typeface="Arial MT"/>
              </a:rPr>
              <a:t> </a:t>
            </a:r>
            <a:r>
              <a:rPr dirty="0" sz="2050">
                <a:latin typeface="Arial MT"/>
                <a:cs typeface="Arial MT"/>
              </a:rPr>
              <a:t>Into</a:t>
            </a:r>
            <a:r>
              <a:rPr dirty="0" sz="2050" spc="325">
                <a:latin typeface="Arial MT"/>
                <a:cs typeface="Arial MT"/>
              </a:rPr>
              <a:t> </a:t>
            </a:r>
            <a:r>
              <a:rPr dirty="0" sz="2050">
                <a:latin typeface="Arial MT"/>
                <a:cs typeface="Arial MT"/>
              </a:rPr>
              <a:t>your</a:t>
            </a:r>
            <a:r>
              <a:rPr dirty="0" sz="2050" spc="375">
                <a:latin typeface="Arial MT"/>
                <a:cs typeface="Arial MT"/>
              </a:rPr>
              <a:t> </a:t>
            </a:r>
            <a:r>
              <a:rPr dirty="0" sz="2050">
                <a:latin typeface="Arial MT"/>
                <a:cs typeface="Arial MT"/>
              </a:rPr>
              <a:t>décor.</a:t>
            </a:r>
            <a:r>
              <a:rPr dirty="0" sz="2050" spc="320">
                <a:latin typeface="Arial MT"/>
                <a:cs typeface="Arial MT"/>
              </a:rPr>
              <a:t> </a:t>
            </a:r>
            <a:r>
              <a:rPr dirty="0" sz="2050" spc="-10">
                <a:latin typeface="Arial MT"/>
                <a:cs typeface="Arial MT"/>
              </a:rPr>
              <a:t>Neutral</a:t>
            </a:r>
            <a:r>
              <a:rPr dirty="0" sz="2050">
                <a:latin typeface="Arial MT"/>
                <a:cs typeface="Arial MT"/>
              </a:rPr>
              <a:t>	</a:t>
            </a:r>
            <a:r>
              <a:rPr dirty="0" sz="2050" spc="25">
                <a:solidFill>
                  <a:srgbClr val="131313"/>
                </a:solidFill>
                <a:latin typeface="Arial MT"/>
                <a:cs typeface="Arial MT"/>
              </a:rPr>
              <a:t>and</a:t>
            </a:r>
            <a:r>
              <a:rPr dirty="0" sz="2050">
                <a:solidFill>
                  <a:srgbClr val="131313"/>
                </a:solidFill>
                <a:latin typeface="Arial MT"/>
                <a:cs typeface="Arial MT"/>
              </a:rPr>
              <a:t>	</a:t>
            </a:r>
            <a:r>
              <a:rPr dirty="0" sz="2050" spc="-10">
                <a:solidFill>
                  <a:srgbClr val="0F0F0F"/>
                </a:solidFill>
                <a:latin typeface="Arial MT"/>
                <a:cs typeface="Arial MT"/>
              </a:rPr>
              <a:t>earthy</a:t>
            </a:r>
            <a:r>
              <a:rPr dirty="0" sz="2050">
                <a:solidFill>
                  <a:srgbClr val="0F0F0F"/>
                </a:solidFill>
                <a:latin typeface="Arial MT"/>
                <a:cs typeface="Arial MT"/>
              </a:rPr>
              <a:t>		</a:t>
            </a:r>
            <a:r>
              <a:rPr dirty="0" sz="2050" spc="-51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050">
                <a:latin typeface="Arial MT"/>
                <a:cs typeface="Arial MT"/>
              </a:rPr>
              <a:t>colours		</a:t>
            </a:r>
            <a:r>
              <a:rPr dirty="0" sz="2050" spc="-25">
                <a:solidFill>
                  <a:srgbClr val="161616"/>
                </a:solidFill>
                <a:latin typeface="Arial MT"/>
                <a:cs typeface="Arial MT"/>
              </a:rPr>
              <a:t>are </a:t>
            </a:r>
            <a:r>
              <a:rPr dirty="0" sz="2100" spc="-10">
                <a:solidFill>
                  <a:srgbClr val="131313"/>
                </a:solidFill>
                <a:latin typeface="Arial MT"/>
                <a:cs typeface="Arial MT"/>
              </a:rPr>
              <a:t>often</a:t>
            </a:r>
            <a:r>
              <a:rPr dirty="0" sz="2100">
                <a:solidFill>
                  <a:srgbClr val="131313"/>
                </a:solidFill>
                <a:latin typeface="Arial MT"/>
                <a:cs typeface="Arial MT"/>
              </a:rPr>
              <a:t>	</a:t>
            </a:r>
            <a:r>
              <a:rPr dirty="0" sz="2100" spc="-20">
                <a:solidFill>
                  <a:srgbClr val="0E0E0E"/>
                </a:solidFill>
                <a:latin typeface="Arial MT"/>
                <a:cs typeface="Arial MT"/>
              </a:rPr>
              <a:t>found</a:t>
            </a:r>
            <a:r>
              <a:rPr dirty="0" sz="2100">
                <a:solidFill>
                  <a:srgbClr val="0E0E0E"/>
                </a:solidFill>
                <a:latin typeface="Arial MT"/>
                <a:cs typeface="Arial MT"/>
              </a:rPr>
              <a:t>		</a:t>
            </a:r>
            <a:r>
              <a:rPr dirty="0" sz="2100" spc="-25">
                <a:solidFill>
                  <a:srgbClr val="131313"/>
                </a:solidFill>
                <a:latin typeface="Arial MT"/>
                <a:cs typeface="Arial MT"/>
              </a:rPr>
              <a:t>In</a:t>
            </a:r>
            <a:r>
              <a:rPr dirty="0" sz="2100">
                <a:solidFill>
                  <a:srgbClr val="131313"/>
                </a:solidFill>
                <a:latin typeface="Arial MT"/>
                <a:cs typeface="Arial MT"/>
              </a:rPr>
              <a:t>		</a:t>
            </a:r>
            <a:r>
              <a:rPr dirty="0" sz="2100" spc="-10">
                <a:solidFill>
                  <a:srgbClr val="0C0C0C"/>
                </a:solidFill>
                <a:latin typeface="Arial MT"/>
                <a:cs typeface="Arial MT"/>
              </a:rPr>
              <a:t>Asian</a:t>
            </a:r>
            <a:r>
              <a:rPr dirty="0" sz="2100">
                <a:solidFill>
                  <a:srgbClr val="0C0C0C"/>
                </a:solidFill>
                <a:latin typeface="Arial MT"/>
                <a:cs typeface="Arial MT"/>
              </a:rPr>
              <a:t>	</a:t>
            </a:r>
            <a:r>
              <a:rPr dirty="0" sz="2100" spc="-10">
                <a:solidFill>
                  <a:srgbClr val="181818"/>
                </a:solidFill>
                <a:latin typeface="Arial MT"/>
                <a:cs typeface="Arial MT"/>
              </a:rPr>
              <a:t>homes</a:t>
            </a:r>
            <a:r>
              <a:rPr dirty="0" sz="2100">
                <a:solidFill>
                  <a:srgbClr val="181818"/>
                </a:solidFill>
                <a:latin typeface="Arial MT"/>
                <a:cs typeface="Arial MT"/>
              </a:rPr>
              <a:t>		</a:t>
            </a:r>
            <a:r>
              <a:rPr dirty="0" sz="2100" spc="-10">
                <a:solidFill>
                  <a:srgbClr val="161616"/>
                </a:solidFill>
                <a:latin typeface="Arial MT"/>
                <a:cs typeface="Arial MT"/>
              </a:rPr>
              <a:t>especially</a:t>
            </a:r>
            <a:r>
              <a:rPr dirty="0" sz="2100">
                <a:solidFill>
                  <a:srgbClr val="161616"/>
                </a:solidFill>
                <a:latin typeface="Arial MT"/>
                <a:cs typeface="Arial MT"/>
              </a:rPr>
              <a:t>	</a:t>
            </a:r>
            <a:r>
              <a:rPr dirty="0" sz="2100" spc="-10">
                <a:solidFill>
                  <a:srgbClr val="111111"/>
                </a:solidFill>
                <a:latin typeface="Arial MT"/>
                <a:cs typeface="Arial MT"/>
              </a:rPr>
              <a:t>belges</a:t>
            </a:r>
            <a:r>
              <a:rPr dirty="0" sz="2100">
                <a:solidFill>
                  <a:srgbClr val="111111"/>
                </a:solidFill>
                <a:latin typeface="Arial MT"/>
                <a:cs typeface="Arial MT"/>
              </a:rPr>
              <a:t>	</a:t>
            </a:r>
            <a:r>
              <a:rPr dirty="0" sz="2100" spc="-25">
                <a:solidFill>
                  <a:srgbClr val="080808"/>
                </a:solidFill>
                <a:latin typeface="Arial MT"/>
                <a:cs typeface="Arial MT"/>
              </a:rPr>
              <a:t>and </a:t>
            </a:r>
            <a:r>
              <a:rPr dirty="0" sz="2050" spc="-35">
                <a:solidFill>
                  <a:srgbClr val="0C0C0C"/>
                </a:solidFill>
                <a:latin typeface="Arial MT"/>
                <a:cs typeface="Arial MT"/>
              </a:rPr>
              <a:t>browns.</a:t>
            </a:r>
            <a:r>
              <a:rPr dirty="0" sz="2050" spc="1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0A0A0A"/>
                </a:solidFill>
                <a:latin typeface="Arial MT"/>
                <a:cs typeface="Arial MT"/>
              </a:rPr>
              <a:t>More</a:t>
            </a:r>
            <a:r>
              <a:rPr dirty="0" sz="2050" spc="-30">
                <a:solidFill>
                  <a:srgbClr val="0A0A0A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0C0C0C"/>
                </a:solidFill>
                <a:latin typeface="Arial MT"/>
                <a:cs typeface="Arial MT"/>
              </a:rPr>
              <a:t>contemporary</a:t>
            </a:r>
            <a:r>
              <a:rPr dirty="0" sz="2050" spc="21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2050" spc="-10">
                <a:solidFill>
                  <a:srgbClr val="0A0A0A"/>
                </a:solidFill>
                <a:latin typeface="Arial MT"/>
                <a:cs typeface="Arial MT"/>
              </a:rPr>
              <a:t>zen</a:t>
            </a:r>
            <a:r>
              <a:rPr dirty="0" sz="2050" spc="-15">
                <a:solidFill>
                  <a:srgbClr val="0A0A0A"/>
                </a:solidFill>
                <a:latin typeface="Arial MT"/>
                <a:cs typeface="Arial MT"/>
              </a:rPr>
              <a:t> </a:t>
            </a:r>
            <a:r>
              <a:rPr dirty="0" sz="2050" spc="-100">
                <a:latin typeface="Arial MT"/>
                <a:cs typeface="Arial MT"/>
              </a:rPr>
              <a:t>styles</a:t>
            </a:r>
            <a:r>
              <a:rPr dirty="0" sz="2050" spc="5"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0F0F0F"/>
                </a:solidFill>
                <a:latin typeface="Arial MT"/>
                <a:cs typeface="Arial MT"/>
              </a:rPr>
              <a:t>may</a:t>
            </a:r>
            <a:r>
              <a:rPr dirty="0" sz="2050" spc="5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111111"/>
                </a:solidFill>
                <a:latin typeface="Arial MT"/>
                <a:cs typeface="Arial MT"/>
              </a:rPr>
              <a:t>veer</a:t>
            </a:r>
            <a:r>
              <a:rPr dirty="0" sz="2050" spc="114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2050" spc="-60">
                <a:solidFill>
                  <a:srgbClr val="080808"/>
                </a:solidFill>
                <a:latin typeface="Arial MT"/>
                <a:cs typeface="Arial MT"/>
              </a:rPr>
              <a:t>toworcls </a:t>
            </a:r>
            <a:r>
              <a:rPr dirty="0" sz="2000">
                <a:latin typeface="Arial MT"/>
                <a:cs typeface="Arial MT"/>
              </a:rPr>
              <a:t>whlte</a:t>
            </a:r>
            <a:r>
              <a:rPr dirty="0" sz="2000" spc="300">
                <a:latin typeface="Arial MT"/>
                <a:cs typeface="Arial MT"/>
              </a:rPr>
              <a:t> </a:t>
            </a:r>
            <a:r>
              <a:rPr dirty="0" sz="2000" spc="85">
                <a:solidFill>
                  <a:srgbClr val="0C0C0C"/>
                </a:solidFill>
                <a:latin typeface="Arial MT"/>
                <a:cs typeface="Arial MT"/>
              </a:rPr>
              <a:t>and</a:t>
            </a:r>
            <a:r>
              <a:rPr dirty="0" sz="2000" spc="28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block</a:t>
            </a:r>
            <a:r>
              <a:rPr dirty="0" sz="2000" spc="32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colour</a:t>
            </a:r>
            <a:r>
              <a:rPr dirty="0" sz="2000" spc="305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schemes.</a:t>
            </a:r>
            <a:r>
              <a:rPr dirty="0" sz="2000" spc="3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Since</a:t>
            </a:r>
            <a:r>
              <a:rPr dirty="0" sz="2000" spc="21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zen</a:t>
            </a:r>
            <a:r>
              <a:rPr dirty="0" sz="2000" spc="190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is</a:t>
            </a:r>
            <a:r>
              <a:rPr dirty="0" sz="2000" spc="2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all</a:t>
            </a:r>
            <a:r>
              <a:rPr dirty="0" sz="2000" spc="20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about </a:t>
            </a:r>
            <a:r>
              <a:rPr dirty="0" sz="2000" spc="110">
                <a:solidFill>
                  <a:srgbClr val="161616"/>
                </a:solidFill>
                <a:latin typeface="Arial MT"/>
                <a:cs typeface="Arial MT"/>
              </a:rPr>
              <a:t>o</a:t>
            </a:r>
            <a:r>
              <a:rPr dirty="0" sz="2000" spc="13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2000" spc="80">
                <a:solidFill>
                  <a:srgbClr val="161616"/>
                </a:solidFill>
                <a:latin typeface="Arial MT"/>
                <a:cs typeface="Arial MT"/>
              </a:rPr>
              <a:t>ot</a:t>
            </a:r>
            <a:r>
              <a:rPr dirty="0" sz="2000" spc="135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2000" spc="60">
                <a:solidFill>
                  <a:srgbClr val="161616"/>
                </a:solidFill>
                <a:latin typeface="Arial MT"/>
                <a:cs typeface="Arial MT"/>
              </a:rPr>
              <a:t>.</a:t>
            </a:r>
            <a:r>
              <a:rPr dirty="0" sz="2000" spc="125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the</a:t>
            </a:r>
            <a:r>
              <a:rPr dirty="0" sz="2000" spc="12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soothing</a:t>
            </a:r>
            <a:r>
              <a:rPr dirty="0" sz="2000" spc="229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tones</a:t>
            </a:r>
            <a:r>
              <a:rPr dirty="0" sz="2000" spc="235"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C0C0C"/>
                </a:solidFill>
                <a:latin typeface="Arial MT"/>
                <a:cs typeface="Arial MT"/>
              </a:rPr>
              <a:t>of</a:t>
            </a:r>
            <a:r>
              <a:rPr dirty="0" sz="2000" spc="185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neutral</a:t>
            </a:r>
            <a:r>
              <a:rPr dirty="0" sz="2000" spc="254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colours</a:t>
            </a:r>
            <a:r>
              <a:rPr dirty="0" sz="2000" spc="235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typically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8364" y="6329276"/>
            <a:ext cx="146242" cy="236385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3878" y="6206079"/>
            <a:ext cx="2155151" cy="351883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52545" y="8454435"/>
            <a:ext cx="1916545" cy="121657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00430" y="5667088"/>
            <a:ext cx="4887569" cy="461991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9333" y="238695"/>
            <a:ext cx="10221575" cy="472770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98788" y="238695"/>
            <a:ext cx="3894667" cy="493560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808975" y="947080"/>
            <a:ext cx="3479025" cy="3426433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10704689" y="1795"/>
            <a:ext cx="3896995" cy="183515"/>
            <a:chOff x="10704689" y="1795"/>
            <a:chExt cx="3896995" cy="183515"/>
          </a:xfrm>
        </p:grpSpPr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06485" y="76997"/>
              <a:ext cx="3894667" cy="107797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0704689" y="35674"/>
              <a:ext cx="3886200" cy="0"/>
            </a:xfrm>
            <a:custGeom>
              <a:avLst/>
              <a:gdLst/>
              <a:ahLst/>
              <a:cxnLst/>
              <a:rect l="l" t="t" r="r" b="b"/>
              <a:pathLst>
                <a:path w="3886200" h="0">
                  <a:moveTo>
                    <a:pt x="0" y="0"/>
                  </a:moveTo>
                  <a:lnTo>
                    <a:pt x="3886200" y="0"/>
                  </a:lnTo>
                </a:path>
              </a:pathLst>
            </a:custGeom>
            <a:ln w="67758">
              <a:solidFill>
                <a:srgbClr val="A8A8A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93939" y="6752767"/>
            <a:ext cx="284787" cy="50819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3333" y="6760467"/>
            <a:ext cx="384848" cy="49279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62060" y="6760467"/>
            <a:ext cx="123151" cy="49279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39090" y="6760467"/>
            <a:ext cx="277090" cy="49279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70060" y="6760467"/>
            <a:ext cx="123151" cy="492790"/>
          </a:xfrm>
          <a:prstGeom prst="rect">
            <a:avLst/>
          </a:prstGeom>
        </p:spPr>
      </p:pic>
      <p:grpSp>
        <p:nvGrpSpPr>
          <p:cNvPr id="17" name="object 17" descr=""/>
          <p:cNvGrpSpPr/>
          <p:nvPr/>
        </p:nvGrpSpPr>
        <p:grpSpPr>
          <a:xfrm>
            <a:off x="1547091" y="6760467"/>
            <a:ext cx="1108710" cy="493395"/>
            <a:chOff x="1547091" y="6760467"/>
            <a:chExt cx="1108710" cy="493395"/>
          </a:xfrm>
        </p:grpSpPr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7091" y="6760467"/>
              <a:ext cx="392545" cy="49279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55030" y="6760467"/>
              <a:ext cx="315575" cy="49279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93697" y="6760467"/>
              <a:ext cx="207818" cy="49279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24606" y="6760467"/>
              <a:ext cx="130848" cy="492790"/>
            </a:xfrm>
            <a:prstGeom prst="rect">
              <a:avLst/>
            </a:prstGeom>
          </p:spPr>
        </p:pic>
      </p:grpSp>
      <p:pic>
        <p:nvPicPr>
          <p:cNvPr id="22" name="object 22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994121" y="6760467"/>
            <a:ext cx="277090" cy="492790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278303" y="10025205"/>
            <a:ext cx="169333" cy="177096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377347" y="7349746"/>
            <a:ext cx="6536690" cy="1423670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algn="just" marL="15240" marR="5080" indent="-3175">
              <a:lnSpc>
                <a:spcPts val="2180"/>
              </a:lnSpc>
              <a:spcBef>
                <a:spcPts val="254"/>
              </a:spcBef>
            </a:pPr>
            <a:r>
              <a:rPr dirty="0" sz="1900">
                <a:latin typeface="Arial MT"/>
                <a:cs typeface="Arial MT"/>
              </a:rPr>
              <a:t>Minimalist</a:t>
            </a:r>
            <a:r>
              <a:rPr dirty="0" sz="1900" spc="140">
                <a:latin typeface="Arial MT"/>
                <a:cs typeface="Arial MT"/>
              </a:rPr>
              <a:t>  </a:t>
            </a:r>
            <a:r>
              <a:rPr dirty="0" sz="1900">
                <a:latin typeface="Arial MT"/>
                <a:cs typeface="Arial MT"/>
              </a:rPr>
              <a:t>interior</a:t>
            </a:r>
            <a:r>
              <a:rPr dirty="0" sz="1900" spc="90">
                <a:latin typeface="Arial MT"/>
                <a:cs typeface="Arial MT"/>
              </a:rPr>
              <a:t>  </a:t>
            </a:r>
            <a:r>
              <a:rPr dirty="0" sz="1900">
                <a:latin typeface="Arial MT"/>
                <a:cs typeface="Arial MT"/>
              </a:rPr>
              <a:t>design</a:t>
            </a:r>
            <a:r>
              <a:rPr dirty="0" sz="1900" spc="80">
                <a:latin typeface="Arial MT"/>
                <a:cs typeface="Arial MT"/>
              </a:rPr>
              <a:t>  </a:t>
            </a:r>
            <a:r>
              <a:rPr dirty="0" sz="1900">
                <a:latin typeface="Arial MT"/>
                <a:cs typeface="Arial MT"/>
              </a:rPr>
              <a:t>is</a:t>
            </a:r>
            <a:r>
              <a:rPr dirty="0" sz="1900" spc="70">
                <a:latin typeface="Arial MT"/>
                <a:cs typeface="Arial MT"/>
              </a:rPr>
              <a:t>  </a:t>
            </a:r>
            <a:r>
              <a:rPr dirty="0" sz="1900">
                <a:latin typeface="Arial MT"/>
                <a:cs typeface="Arial MT"/>
              </a:rPr>
              <a:t>characterized</a:t>
            </a:r>
            <a:r>
              <a:rPr dirty="0" sz="1900" spc="140">
                <a:latin typeface="Arial MT"/>
                <a:cs typeface="Arial MT"/>
              </a:rPr>
              <a:t>  </a:t>
            </a:r>
            <a:r>
              <a:rPr dirty="0" sz="1900">
                <a:latin typeface="Arial MT"/>
                <a:cs typeface="Arial MT"/>
              </a:rPr>
              <a:t>by</a:t>
            </a:r>
            <a:r>
              <a:rPr dirty="0" sz="1900" spc="65">
                <a:latin typeface="Arial MT"/>
                <a:cs typeface="Arial MT"/>
              </a:rPr>
              <a:t>  </a:t>
            </a:r>
            <a:r>
              <a:rPr dirty="0" sz="1900">
                <a:latin typeface="Arial MT"/>
                <a:cs typeface="Arial MT"/>
              </a:rPr>
              <a:t>using</a:t>
            </a:r>
            <a:r>
              <a:rPr dirty="0" sz="1900" spc="110">
                <a:latin typeface="Arial MT"/>
                <a:cs typeface="Arial MT"/>
              </a:rPr>
              <a:t>  </a:t>
            </a:r>
            <a:r>
              <a:rPr dirty="0" sz="1900" spc="-25">
                <a:latin typeface="Arial MT"/>
                <a:cs typeface="Arial MT"/>
              </a:rPr>
              <a:t>the </a:t>
            </a:r>
            <a:r>
              <a:rPr dirty="0" sz="1900">
                <a:latin typeface="Arial MT"/>
                <a:cs typeface="Arial MT"/>
              </a:rPr>
              <a:t>base</a:t>
            </a:r>
            <a:r>
              <a:rPr dirty="0" sz="1900" spc="125">
                <a:latin typeface="Arial MT"/>
                <a:cs typeface="Arial MT"/>
              </a:rPr>
              <a:t> </a:t>
            </a:r>
            <a:r>
              <a:rPr dirty="0" sz="1900" spc="-30">
                <a:latin typeface="Arial MT"/>
                <a:cs typeface="Arial MT"/>
              </a:rPr>
              <a:t>essentials</a:t>
            </a:r>
            <a:r>
              <a:rPr dirty="0" sz="1900" spc="235">
                <a:latin typeface="Arial MT"/>
                <a:cs typeface="Arial MT"/>
              </a:rPr>
              <a:t> </a:t>
            </a:r>
            <a:r>
              <a:rPr dirty="0" sz="1900" spc="60">
                <a:latin typeface="Arial MT"/>
                <a:cs typeface="Arial MT"/>
              </a:rPr>
              <a:t>to </a:t>
            </a:r>
            <a:r>
              <a:rPr dirty="0" sz="1900" spc="75">
                <a:latin typeface="Arial MT"/>
                <a:cs typeface="Arial MT"/>
              </a:rPr>
              <a:t>create</a:t>
            </a:r>
            <a:r>
              <a:rPr dirty="0" sz="1900" spc="21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a</a:t>
            </a:r>
            <a:r>
              <a:rPr dirty="0" sz="1900" spc="18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simple</a:t>
            </a:r>
            <a:r>
              <a:rPr dirty="0" sz="1900" spc="14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and</a:t>
            </a:r>
            <a:r>
              <a:rPr dirty="0" sz="1900" spc="484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uncluttered</a:t>
            </a:r>
            <a:r>
              <a:rPr dirty="0" sz="1900" spc="300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space. </a:t>
            </a:r>
            <a:r>
              <a:rPr dirty="0" sz="1900">
                <a:solidFill>
                  <a:srgbClr val="181818"/>
                </a:solidFill>
                <a:latin typeface="Arial MT"/>
                <a:cs typeface="Arial MT"/>
              </a:rPr>
              <a:t>It</a:t>
            </a:r>
            <a:r>
              <a:rPr dirty="0" sz="1900" spc="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1900" spc="-90">
                <a:latin typeface="Arial MT"/>
                <a:cs typeface="Arial MT"/>
              </a:rPr>
              <a:t>uses</a:t>
            </a:r>
            <a:r>
              <a:rPr dirty="0" sz="1900">
                <a:latin typeface="Arial MT"/>
                <a:cs typeface="Arial MT"/>
              </a:rPr>
              <a:t> simplicity,</a:t>
            </a:r>
            <a:r>
              <a:rPr dirty="0" sz="1900" spc="75">
                <a:latin typeface="Arial MT"/>
                <a:cs typeface="Arial MT"/>
              </a:rPr>
              <a:t> clean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25">
                <a:latin typeface="Arial MT"/>
                <a:cs typeface="Arial MT"/>
              </a:rPr>
              <a:t>lines,</a:t>
            </a:r>
            <a:r>
              <a:rPr dirty="0" sz="1900" spc="4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and</a:t>
            </a:r>
            <a:r>
              <a:rPr dirty="0" sz="1900" spc="5">
                <a:latin typeface="Arial MT"/>
                <a:cs typeface="Arial MT"/>
              </a:rPr>
              <a:t>  </a:t>
            </a:r>
            <a:r>
              <a:rPr dirty="0" sz="1900">
                <a:latin typeface="Arial MT"/>
                <a:cs typeface="Arial MT"/>
              </a:rPr>
              <a:t>a</a:t>
            </a:r>
            <a:r>
              <a:rPr dirty="0" sz="1900" spc="35">
                <a:latin typeface="Arial MT"/>
                <a:cs typeface="Arial MT"/>
              </a:rPr>
              <a:t> </a:t>
            </a:r>
            <a:r>
              <a:rPr dirty="0" sz="1900" spc="60">
                <a:latin typeface="Arial MT"/>
                <a:cs typeface="Arial MT"/>
              </a:rPr>
              <a:t>monochromatic</a:t>
            </a:r>
            <a:r>
              <a:rPr dirty="0" sz="1900" spc="235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colour </a:t>
            </a:r>
            <a:r>
              <a:rPr dirty="0" sz="1900" spc="75">
                <a:latin typeface="Arial MT"/>
                <a:cs typeface="Arial MT"/>
              </a:rPr>
              <a:t>palette</a:t>
            </a:r>
            <a:r>
              <a:rPr dirty="0" sz="1900" spc="285"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0C0C0C"/>
                </a:solidFill>
                <a:latin typeface="Arial MT"/>
                <a:cs typeface="Arial MT"/>
              </a:rPr>
              <a:t>with</a:t>
            </a:r>
            <a:r>
              <a:rPr dirty="0" sz="1900" spc="285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1900" spc="55">
                <a:latin typeface="Arial MT"/>
                <a:cs typeface="Arial MT"/>
              </a:rPr>
              <a:t>accents</a:t>
            </a:r>
            <a:r>
              <a:rPr dirty="0" sz="1900" spc="28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in</a:t>
            </a:r>
            <a:r>
              <a:rPr dirty="0" sz="1900" spc="235">
                <a:latin typeface="Arial MT"/>
                <a:cs typeface="Arial MT"/>
              </a:rPr>
              <a:t> </a:t>
            </a:r>
            <a:r>
              <a:rPr dirty="0" sz="1900" spc="55">
                <a:latin typeface="Arial MT"/>
                <a:cs typeface="Arial MT"/>
              </a:rPr>
              <a:t>the</a:t>
            </a:r>
            <a:r>
              <a:rPr dirty="0" sz="1900" spc="2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accessories</a:t>
            </a:r>
            <a:r>
              <a:rPr dirty="0" sz="1900" spc="39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and</a:t>
            </a:r>
            <a:r>
              <a:rPr dirty="0" sz="1900" spc="65">
                <a:latin typeface="Arial MT"/>
                <a:cs typeface="Arial MT"/>
              </a:rPr>
              <a:t>  </a:t>
            </a:r>
            <a:r>
              <a:rPr dirty="0" sz="1900">
                <a:latin typeface="Arial MT"/>
                <a:cs typeface="Arial MT"/>
              </a:rPr>
              <a:t>the</a:t>
            </a:r>
            <a:r>
              <a:rPr dirty="0" sz="1900" spc="275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different textures.</a:t>
            </a:r>
            <a:r>
              <a:rPr dirty="0" sz="1900" spc="180">
                <a:latin typeface="Arial MT"/>
                <a:cs typeface="Arial MT"/>
              </a:rPr>
              <a:t> </a:t>
            </a:r>
            <a:r>
              <a:rPr dirty="0" sz="1900" spc="-120">
                <a:latin typeface="Arial MT"/>
                <a:cs typeface="Arial MT"/>
              </a:rPr>
              <a:t>“Less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155">
                <a:latin typeface="Arial MT"/>
                <a:cs typeface="Arial MT"/>
              </a:rPr>
              <a:t>is</a:t>
            </a:r>
            <a:r>
              <a:rPr dirty="0" sz="1900" spc="6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more"</a:t>
            </a:r>
            <a:r>
              <a:rPr dirty="0" sz="1900" spc="16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Ludwig</a:t>
            </a:r>
            <a:r>
              <a:rPr dirty="0" sz="1900" spc="60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Mies</a:t>
            </a:r>
            <a:r>
              <a:rPr dirty="0" sz="1900" spc="14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van</a:t>
            </a:r>
            <a:r>
              <a:rPr dirty="0" sz="1900" spc="6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der</a:t>
            </a:r>
            <a:r>
              <a:rPr dirty="0" sz="1900" spc="70">
                <a:latin typeface="Arial MT"/>
                <a:cs typeface="Arial MT"/>
              </a:rPr>
              <a:t> </a:t>
            </a:r>
            <a:r>
              <a:rPr dirty="0" sz="1900" spc="-20">
                <a:latin typeface="Arial MT"/>
                <a:cs typeface="Arial MT"/>
              </a:rPr>
              <a:t>Rohe</a:t>
            </a:r>
            <a:endParaRPr sz="1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7" cy="102679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860"/>
            <a:ext cx="18287999" cy="1026413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521210" y="1651024"/>
            <a:ext cx="0" cy="6985634"/>
          </a:xfrm>
          <a:custGeom>
            <a:avLst/>
            <a:gdLst/>
            <a:ahLst/>
            <a:cxnLst/>
            <a:rect l="l" t="t" r="r" b="b"/>
            <a:pathLst>
              <a:path w="0" h="6985634">
                <a:moveTo>
                  <a:pt x="0" y="0"/>
                </a:moveTo>
                <a:lnTo>
                  <a:pt x="0" y="6985033"/>
                </a:lnTo>
              </a:path>
            </a:pathLst>
          </a:custGeom>
          <a:ln w="9524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353582" y="1509695"/>
            <a:ext cx="6594475" cy="4826000"/>
          </a:xfrm>
          <a:prstGeom prst="rect">
            <a:avLst/>
          </a:prstGeom>
        </p:spPr>
        <p:txBody>
          <a:bodyPr wrap="square" lIns="0" tIns="241300" rIns="0" bIns="0" rtlCol="0" vert="horz">
            <a:spAutoFit/>
          </a:bodyPr>
          <a:lstStyle/>
          <a:p>
            <a:pPr marL="12700" marR="5080">
              <a:lnSpc>
                <a:spcPts val="9000"/>
              </a:lnSpc>
              <a:spcBef>
                <a:spcPts val="1900"/>
              </a:spcBef>
            </a:pPr>
            <a:r>
              <a:rPr dirty="0" sz="9000" spc="325">
                <a:solidFill>
                  <a:srgbClr val="292929"/>
                </a:solidFill>
                <a:latin typeface="Verdana"/>
                <a:cs typeface="Verdana"/>
              </a:rPr>
              <a:t>Few </a:t>
            </a:r>
            <a:r>
              <a:rPr dirty="0" sz="9000" spc="409">
                <a:solidFill>
                  <a:srgbClr val="292929"/>
                </a:solidFill>
                <a:latin typeface="Verdana"/>
                <a:cs typeface="Verdana"/>
              </a:rPr>
              <a:t>references </a:t>
            </a:r>
            <a:r>
              <a:rPr dirty="0" sz="9000" spc="155">
                <a:solidFill>
                  <a:srgbClr val="292929"/>
                </a:solidFill>
                <a:latin typeface="Verdana"/>
                <a:cs typeface="Verdana"/>
              </a:rPr>
              <a:t>for </a:t>
            </a:r>
            <a:r>
              <a:rPr dirty="0" sz="9000" spc="409">
                <a:solidFill>
                  <a:srgbClr val="292929"/>
                </a:solidFill>
                <a:latin typeface="Verdana"/>
                <a:cs typeface="Verdana"/>
              </a:rPr>
              <a:t>furniture</a:t>
            </a:r>
            <a:endParaRPr sz="90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027664" y="146081"/>
            <a:ext cx="9321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95">
                <a:latin typeface="Verdana"/>
                <a:cs typeface="Verdana"/>
              </a:rPr>
              <a:t>Furniture: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027664" y="666108"/>
            <a:ext cx="3641725" cy="2235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dirty="0" sz="1600" spc="-25">
                <a:latin typeface="Verdana"/>
                <a:cs typeface="Verdana"/>
              </a:rPr>
              <a:t>https://</a:t>
            </a:r>
            <a:r>
              <a:rPr dirty="0" sz="1600" spc="-25">
                <a:latin typeface="Verdana"/>
                <a:cs typeface="Verdana"/>
                <a:hlinkClick r:id="rId2"/>
              </a:rPr>
              <a:t>www.soulandtables.com.sg/</a:t>
            </a:r>
            <a:r>
              <a:rPr dirty="0" sz="1600" spc="-25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https://</a:t>
            </a:r>
            <a:r>
              <a:rPr dirty="0" sz="1600" spc="-10">
                <a:latin typeface="Verdana"/>
                <a:cs typeface="Verdana"/>
                <a:hlinkClick r:id="rId3"/>
              </a:rPr>
              <a:t>www.kingliving.com.sg/</a:t>
            </a:r>
            <a:r>
              <a:rPr dirty="0" sz="1600" spc="-10">
                <a:latin typeface="Verdana"/>
                <a:cs typeface="Verdana"/>
              </a:rPr>
              <a:t> https://merakidecoration. </a:t>
            </a:r>
            <a:r>
              <a:rPr dirty="0" sz="1600" spc="-20">
                <a:latin typeface="Verdana"/>
                <a:cs typeface="Verdana"/>
              </a:rPr>
              <a:t>https://</a:t>
            </a:r>
            <a:r>
              <a:rPr dirty="0" sz="1600" spc="-20">
                <a:latin typeface="Verdana"/>
                <a:cs typeface="Verdana"/>
                <a:hlinkClick r:id="rId4"/>
              </a:rPr>
              <a:t>www.originals.com.sg/com/</a:t>
            </a:r>
            <a:r>
              <a:rPr dirty="0" sz="1600" spc="-20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https://rooma.com.sg/ https://</a:t>
            </a:r>
            <a:r>
              <a:rPr dirty="0" sz="1600" spc="-10">
                <a:latin typeface="Verdana"/>
                <a:cs typeface="Verdana"/>
                <a:hlinkClick r:id="rId5"/>
              </a:rPr>
              <a:t>www.islandliving.sg/</a:t>
            </a:r>
            <a:r>
              <a:rPr dirty="0" sz="1600" spc="-10">
                <a:latin typeface="Verdana"/>
                <a:cs typeface="Verdana"/>
              </a:rPr>
              <a:t> https://</a:t>
            </a:r>
            <a:r>
              <a:rPr dirty="0" sz="1600" spc="-10">
                <a:latin typeface="Verdana"/>
                <a:cs typeface="Verdana"/>
                <a:hlinkClick r:id="rId6"/>
              </a:rPr>
              <a:t>www.castlery.com/sg/</a:t>
            </a:r>
            <a:r>
              <a:rPr dirty="0" sz="1600" spc="-10">
                <a:latin typeface="Verdana"/>
                <a:cs typeface="Verdana"/>
              </a:rPr>
              <a:t> https://kavehome.com/en/en/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027664" y="3152133"/>
            <a:ext cx="2190750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dirty="0" sz="1600" spc="-10">
                <a:latin typeface="Verdana"/>
                <a:cs typeface="Verdana"/>
              </a:rPr>
              <a:t>Carpet: </a:t>
            </a:r>
            <a:r>
              <a:rPr dirty="0" sz="1600" spc="-25">
                <a:latin typeface="Verdana"/>
                <a:cs typeface="Verdana"/>
              </a:rPr>
              <a:t>https://irugs.com.sg/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027664" y="3980808"/>
            <a:ext cx="3264535" cy="1130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dirty="0" sz="1600" spc="-10">
                <a:latin typeface="Verdana"/>
                <a:cs typeface="Verdana"/>
              </a:rPr>
              <a:t>Lighting: https://</a:t>
            </a:r>
            <a:r>
              <a:rPr dirty="0" sz="1600" spc="-10">
                <a:latin typeface="Verdana"/>
                <a:cs typeface="Verdana"/>
                <a:hlinkClick r:id="rId7"/>
              </a:rPr>
              <a:t>www.screed.com.sg/</a:t>
            </a:r>
            <a:r>
              <a:rPr dirty="0" sz="1600" spc="-10">
                <a:latin typeface="Verdana"/>
                <a:cs typeface="Verdana"/>
              </a:rPr>
              <a:t> </a:t>
            </a:r>
            <a:r>
              <a:rPr dirty="0" sz="1600" spc="-40">
                <a:latin typeface="Verdana"/>
                <a:cs typeface="Verdana"/>
              </a:rPr>
              <a:t>https://</a:t>
            </a:r>
            <a:r>
              <a:rPr dirty="0" sz="1600" spc="-40">
                <a:latin typeface="Verdana"/>
                <a:cs typeface="Verdana"/>
                <a:hlinkClick r:id="rId8"/>
              </a:rPr>
              <a:t>www.lightatelier.com.sg/</a:t>
            </a:r>
            <a:r>
              <a:rPr dirty="0" sz="1600" spc="-40">
                <a:latin typeface="Verdana"/>
                <a:cs typeface="Verdana"/>
              </a:rPr>
              <a:t> </a:t>
            </a:r>
            <a:r>
              <a:rPr dirty="0" sz="1600" spc="-30">
                <a:latin typeface="Verdana"/>
                <a:cs typeface="Verdana"/>
              </a:rPr>
              <a:t>https://lux-</a:t>
            </a:r>
            <a:r>
              <a:rPr dirty="0" sz="1600" spc="-10">
                <a:latin typeface="Verdana"/>
                <a:cs typeface="Verdana"/>
              </a:rPr>
              <a:t>lumens.sg/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027664" y="5361933"/>
            <a:ext cx="5429885" cy="113030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600" spc="-20">
                <a:latin typeface="Verdana"/>
                <a:cs typeface="Verdana"/>
              </a:rPr>
              <a:t>Fan: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113300"/>
              </a:lnSpc>
            </a:pPr>
            <a:r>
              <a:rPr dirty="0" sz="1600" spc="-10">
                <a:latin typeface="Verdana"/>
                <a:cs typeface="Verdana"/>
              </a:rPr>
              <a:t>https://fanco.com.sg/portfolio-item/huracan/ https://prismplus.sg/collections/smart-</a:t>
            </a:r>
            <a:r>
              <a:rPr dirty="0" sz="1600">
                <a:latin typeface="Verdana"/>
                <a:cs typeface="Verdana"/>
              </a:rPr>
              <a:t>ceiling-</a:t>
            </a:r>
            <a:r>
              <a:rPr dirty="0" sz="1600" spc="-20">
                <a:latin typeface="Verdana"/>
                <a:cs typeface="Verdana"/>
              </a:rPr>
              <a:t>fans </a:t>
            </a:r>
            <a:r>
              <a:rPr dirty="0" sz="1600" spc="-10">
                <a:latin typeface="Verdana"/>
                <a:cs typeface="Verdana"/>
              </a:rPr>
              <a:t>https://crestarfan.com.sg/collections/all-</a:t>
            </a:r>
            <a:r>
              <a:rPr dirty="0" sz="1600">
                <a:latin typeface="Verdana"/>
                <a:cs typeface="Verdana"/>
              </a:rPr>
              <a:t>ceiling-</a:t>
            </a:r>
            <a:r>
              <a:rPr dirty="0" sz="1600" spc="-20">
                <a:latin typeface="Verdana"/>
                <a:cs typeface="Verdana"/>
              </a:rPr>
              <a:t>fans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027664" y="6743058"/>
            <a:ext cx="6686550" cy="251142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600" spc="-10">
                <a:latin typeface="Verdana"/>
                <a:cs typeface="Verdana"/>
              </a:rPr>
              <a:t>Kitchen: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600" spc="-60">
                <a:latin typeface="Verdana"/>
                <a:cs typeface="Verdana"/>
              </a:rPr>
              <a:t>You</a:t>
            </a:r>
            <a:r>
              <a:rPr dirty="0" sz="1600" spc="-65">
                <a:latin typeface="Verdana"/>
                <a:cs typeface="Verdana"/>
              </a:rPr>
              <a:t> </a:t>
            </a:r>
            <a:r>
              <a:rPr dirty="0" sz="1600" spc="50">
                <a:latin typeface="Verdana"/>
                <a:cs typeface="Verdana"/>
              </a:rPr>
              <a:t>can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draw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 spc="-95">
                <a:latin typeface="Verdana"/>
                <a:cs typeface="Verdana"/>
              </a:rPr>
              <a:t>it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as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 spc="-95">
                <a:latin typeface="Verdana"/>
                <a:cs typeface="Verdana"/>
              </a:rPr>
              <a:t>it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 spc="-50">
                <a:latin typeface="Verdana"/>
                <a:cs typeface="Verdana"/>
              </a:rPr>
              <a:t>is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easy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 spc="-20">
                <a:latin typeface="Verdana"/>
                <a:cs typeface="Verdana"/>
              </a:rPr>
              <a:t>to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custom</a:t>
            </a:r>
            <a:r>
              <a:rPr dirty="0" sz="1600" spc="-65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made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 spc="-75">
                <a:latin typeface="Verdana"/>
                <a:cs typeface="Verdana"/>
              </a:rPr>
              <a:t>furniture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 spc="-70">
                <a:latin typeface="Verdana"/>
                <a:cs typeface="Verdana"/>
              </a:rPr>
              <a:t>in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Singapore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600">
              <a:latin typeface="Verdana"/>
              <a:cs typeface="Verdana"/>
            </a:endParaRPr>
          </a:p>
          <a:p>
            <a:pPr marL="12700" marR="3365500">
              <a:lnSpc>
                <a:spcPct val="113300"/>
              </a:lnSpc>
            </a:pPr>
            <a:r>
              <a:rPr dirty="0" sz="1600" spc="-10">
                <a:latin typeface="Verdana"/>
                <a:cs typeface="Verdana"/>
              </a:rPr>
              <a:t>Paint: </a:t>
            </a:r>
            <a:r>
              <a:rPr dirty="0" sz="1600" spc="-30">
                <a:latin typeface="Verdana"/>
                <a:cs typeface="Verdana"/>
              </a:rPr>
              <a:t>https://</a:t>
            </a:r>
            <a:r>
              <a:rPr dirty="0" sz="1600" spc="-30">
                <a:latin typeface="Verdana"/>
                <a:cs typeface="Verdana"/>
                <a:hlinkClick r:id="rId9"/>
              </a:rPr>
              <a:t>www.benjaminmoore.sg/</a:t>
            </a:r>
            <a:r>
              <a:rPr dirty="0" sz="1600" spc="-30">
                <a:latin typeface="Verdana"/>
                <a:cs typeface="Verdana"/>
              </a:rPr>
              <a:t> </a:t>
            </a:r>
            <a:r>
              <a:rPr dirty="0" sz="1600" spc="-35">
                <a:latin typeface="Verdana"/>
                <a:cs typeface="Verdana"/>
              </a:rPr>
              <a:t>https://</a:t>
            </a:r>
            <a:r>
              <a:rPr dirty="0" sz="1600" spc="-35">
                <a:latin typeface="Verdana"/>
                <a:cs typeface="Verdana"/>
                <a:hlinkClick r:id="rId10"/>
              </a:rPr>
              <a:t>www.farrow-</a:t>
            </a:r>
            <a:r>
              <a:rPr dirty="0" sz="1600" spc="-10">
                <a:latin typeface="Verdana"/>
                <a:cs typeface="Verdana"/>
                <a:hlinkClick r:id="rId10"/>
              </a:rPr>
              <a:t>ball.com/fr/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600">
              <a:latin typeface="Verdana"/>
              <a:cs typeface="Verdana"/>
            </a:endParaRPr>
          </a:p>
          <a:p>
            <a:pPr marL="12700" marR="3813810">
              <a:lnSpc>
                <a:spcPct val="113300"/>
              </a:lnSpc>
            </a:pPr>
            <a:r>
              <a:rPr dirty="0" sz="1600" spc="-10">
                <a:latin typeface="Verdana"/>
                <a:cs typeface="Verdana"/>
              </a:rPr>
              <a:t>Floor: </a:t>
            </a:r>
            <a:r>
              <a:rPr dirty="0" sz="1600" spc="-30">
                <a:latin typeface="Verdana"/>
                <a:cs typeface="Verdana"/>
              </a:rPr>
              <a:t>https://</a:t>
            </a:r>
            <a:r>
              <a:rPr dirty="0" sz="1600" spc="-30">
                <a:latin typeface="Verdana"/>
                <a:cs typeface="Verdana"/>
                <a:hlinkClick r:id="rId11"/>
              </a:rPr>
              <a:t>www.hafary.com.sg/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929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391005" y="6027995"/>
            <a:ext cx="115189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14">
                <a:solidFill>
                  <a:srgbClr val="FFFFFF"/>
                </a:solidFill>
                <a:latin typeface="Verdana"/>
                <a:cs typeface="Verdana"/>
              </a:rPr>
              <a:t>Step</a:t>
            </a:r>
            <a:r>
              <a:rPr dirty="0" sz="32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00" spc="-1155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91437" y="7043077"/>
            <a:ext cx="2947670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93675">
              <a:lnSpc>
                <a:spcPct val="116100"/>
              </a:lnSpc>
              <a:spcBef>
                <a:spcPts val="100"/>
              </a:spcBef>
            </a:pPr>
            <a:r>
              <a:rPr dirty="0" sz="2800" spc="-60">
                <a:solidFill>
                  <a:srgbClr val="FFFFFF"/>
                </a:solidFill>
                <a:latin typeface="Verdana"/>
                <a:cs typeface="Verdana"/>
              </a:rPr>
              <a:t>Zoom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meeting </a:t>
            </a:r>
            <a:r>
              <a:rPr dirty="0" sz="2800" spc="-125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5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dirty="0" sz="28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Verdana"/>
                <a:cs typeface="Verdana"/>
              </a:rPr>
              <a:t>mentor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06321" y="6037606"/>
            <a:ext cx="126809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14">
                <a:solidFill>
                  <a:srgbClr val="FFFFFF"/>
                </a:solidFill>
                <a:latin typeface="Verdana"/>
                <a:cs typeface="Verdana"/>
              </a:rPr>
              <a:t>Step</a:t>
            </a:r>
            <a:r>
              <a:rPr dirty="0" sz="32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00" spc="-7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298322" y="7052689"/>
            <a:ext cx="2875280" cy="15113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2800" spc="-96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45">
                <a:solidFill>
                  <a:srgbClr val="FFFFFF"/>
                </a:solidFill>
                <a:latin typeface="Verdana"/>
                <a:cs typeface="Verdana"/>
              </a:rPr>
              <a:t>Concept</a:t>
            </a:r>
            <a:r>
              <a:rPr dirty="0" sz="28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Board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 spc="-96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28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Layout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3D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perspectives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781720" y="6047217"/>
            <a:ext cx="12700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14">
                <a:solidFill>
                  <a:srgbClr val="FFFFFF"/>
                </a:solidFill>
                <a:latin typeface="Verdana"/>
                <a:cs typeface="Verdana"/>
              </a:rPr>
              <a:t>Step</a:t>
            </a:r>
            <a:r>
              <a:rPr dirty="0" sz="32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851601" y="7062300"/>
            <a:ext cx="2875280" cy="15113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2800" spc="-96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45">
                <a:solidFill>
                  <a:srgbClr val="FFFFFF"/>
                </a:solidFill>
                <a:latin typeface="Verdana"/>
                <a:cs typeface="Verdana"/>
              </a:rPr>
              <a:t>Concept</a:t>
            </a:r>
            <a:r>
              <a:rPr dirty="0" sz="28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Board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 spc="-96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28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Layout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3D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perspectives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40764" y="854075"/>
            <a:ext cx="11606530" cy="3378200"/>
          </a:xfrm>
          <a:prstGeom prst="rect"/>
        </p:spPr>
        <p:txBody>
          <a:bodyPr wrap="square" lIns="0" tIns="317500" rIns="0" bIns="0" rtlCol="0" vert="horz">
            <a:spAutoFit/>
          </a:bodyPr>
          <a:lstStyle/>
          <a:p>
            <a:pPr marL="2045970" marR="5080" indent="-2033905">
              <a:lnSpc>
                <a:spcPts val="12000"/>
              </a:lnSpc>
              <a:spcBef>
                <a:spcPts val="2500"/>
              </a:spcBef>
            </a:pPr>
            <a:r>
              <a:rPr dirty="0" sz="12000" spc="434">
                <a:solidFill>
                  <a:srgbClr val="FFFFFF"/>
                </a:solidFill>
              </a:rPr>
              <a:t>Deliverables</a:t>
            </a:r>
            <a:r>
              <a:rPr dirty="0" sz="12000" spc="-610">
                <a:solidFill>
                  <a:srgbClr val="FFFFFF"/>
                </a:solidFill>
              </a:rPr>
              <a:t> </a:t>
            </a:r>
            <a:r>
              <a:rPr dirty="0" sz="12000" spc="-400">
                <a:solidFill>
                  <a:srgbClr val="FFFFFF"/>
                </a:solidFill>
              </a:rPr>
              <a:t>&amp; </a:t>
            </a:r>
            <a:r>
              <a:rPr dirty="0" sz="12000" spc="520">
                <a:solidFill>
                  <a:srgbClr val="FFFFFF"/>
                </a:solidFill>
              </a:rPr>
              <a:t>Schedule</a:t>
            </a:r>
            <a:endParaRPr sz="12000"/>
          </a:p>
        </p:txBody>
      </p:sp>
      <p:sp>
        <p:nvSpPr>
          <p:cNvPr id="10" name="object 10" descr=""/>
          <p:cNvSpPr/>
          <p:nvPr/>
        </p:nvSpPr>
        <p:spPr>
          <a:xfrm>
            <a:off x="3886340" y="5148336"/>
            <a:ext cx="0" cy="3677285"/>
          </a:xfrm>
          <a:custGeom>
            <a:avLst/>
            <a:gdLst/>
            <a:ahLst/>
            <a:cxnLst/>
            <a:rect l="l" t="t" r="r" b="b"/>
            <a:pathLst>
              <a:path w="0" h="3677284">
                <a:moveTo>
                  <a:pt x="0" y="0"/>
                </a:moveTo>
                <a:lnTo>
                  <a:pt x="0" y="3676947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7794338" y="5167548"/>
            <a:ext cx="5080" cy="3658235"/>
          </a:xfrm>
          <a:custGeom>
            <a:avLst/>
            <a:gdLst/>
            <a:ahLst/>
            <a:cxnLst/>
            <a:rect l="l" t="t" r="r" b="b"/>
            <a:pathLst>
              <a:path w="5079" h="3658234">
                <a:moveTo>
                  <a:pt x="4750" y="0"/>
                </a:moveTo>
                <a:lnTo>
                  <a:pt x="0" y="3657725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0458927" y="5167548"/>
            <a:ext cx="5080" cy="3658235"/>
          </a:xfrm>
          <a:custGeom>
            <a:avLst/>
            <a:gdLst/>
            <a:ahLst/>
            <a:cxnLst/>
            <a:rect l="l" t="t" r="r" b="b"/>
            <a:pathLst>
              <a:path w="5079" h="3658234">
                <a:moveTo>
                  <a:pt x="0" y="0"/>
                </a:moveTo>
                <a:lnTo>
                  <a:pt x="4750" y="3657725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8238355" y="5953623"/>
            <a:ext cx="1657350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7175" marR="5080" indent="-245110">
              <a:lnSpc>
                <a:spcPct val="115199"/>
              </a:lnSpc>
              <a:spcBef>
                <a:spcPts val="100"/>
              </a:spcBef>
            </a:pPr>
            <a:r>
              <a:rPr dirty="0" sz="3200" spc="-120">
                <a:solidFill>
                  <a:srgbClr val="FFFFFF"/>
                </a:solidFill>
                <a:latin typeface="Verdana"/>
                <a:cs typeface="Verdana"/>
              </a:rPr>
              <a:t>Mentor's </a:t>
            </a:r>
            <a:r>
              <a:rPr dirty="0" sz="3200" spc="-10">
                <a:solidFill>
                  <a:srgbClr val="FFFFFF"/>
                </a:solidFill>
                <a:latin typeface="Verdana"/>
                <a:cs typeface="Verdana"/>
              </a:rPr>
              <a:t>review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9268" y="5148328"/>
            <a:ext cx="0" cy="4528820"/>
          </a:xfrm>
          <a:custGeom>
            <a:avLst/>
            <a:gdLst/>
            <a:ahLst/>
            <a:cxnLst/>
            <a:rect l="l" t="t" r="r" b="b"/>
            <a:pathLst>
              <a:path w="0" h="4528820">
                <a:moveTo>
                  <a:pt x="0" y="0"/>
                </a:moveTo>
                <a:lnTo>
                  <a:pt x="0" y="4528525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4369341" y="5167554"/>
            <a:ext cx="8255" cy="3658235"/>
          </a:xfrm>
          <a:custGeom>
            <a:avLst/>
            <a:gdLst/>
            <a:ahLst/>
            <a:cxnLst/>
            <a:rect l="l" t="t" r="r" b="b"/>
            <a:pathLst>
              <a:path w="8255" h="3658234">
                <a:moveTo>
                  <a:pt x="8158" y="0"/>
                </a:moveTo>
                <a:lnTo>
                  <a:pt x="0" y="3657731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8283169" y="5167550"/>
            <a:ext cx="0" cy="4528820"/>
          </a:xfrm>
          <a:custGeom>
            <a:avLst/>
            <a:gdLst/>
            <a:ahLst/>
            <a:cxnLst/>
            <a:rect l="l" t="t" r="r" b="b"/>
            <a:pathLst>
              <a:path w="0" h="4528820">
                <a:moveTo>
                  <a:pt x="0" y="0"/>
                </a:moveTo>
                <a:lnTo>
                  <a:pt x="0" y="4528525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4882107" y="6027995"/>
            <a:ext cx="280352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10">
                <a:solidFill>
                  <a:srgbClr val="FFFFFF"/>
                </a:solidFill>
                <a:latin typeface="Verdana"/>
                <a:cs typeface="Verdana"/>
              </a:rPr>
              <a:t>Client's</a:t>
            </a:r>
            <a:r>
              <a:rPr dirty="0" sz="32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00" spc="-90">
                <a:solidFill>
                  <a:srgbClr val="FFFFFF"/>
                </a:solidFill>
                <a:latin typeface="Verdana"/>
                <a:cs typeface="Verdana"/>
              </a:rPr>
              <a:t>review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495483" y="9023250"/>
            <a:ext cx="8667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620">
                <a:solidFill>
                  <a:srgbClr val="F4BF13"/>
                </a:solidFill>
                <a:latin typeface="Verdana"/>
                <a:cs typeface="Verdana"/>
              </a:rPr>
              <a:t>14/11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409620" y="8948800"/>
            <a:ext cx="84963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645">
                <a:solidFill>
                  <a:srgbClr val="F4BF13"/>
                </a:solidFill>
                <a:latin typeface="Verdana"/>
                <a:cs typeface="Verdana"/>
              </a:rPr>
              <a:t>21/11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640191" y="8948800"/>
            <a:ext cx="96583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459">
                <a:solidFill>
                  <a:srgbClr val="F4BF13"/>
                </a:solidFill>
                <a:latin typeface="Verdana"/>
                <a:cs typeface="Verdana"/>
              </a:rPr>
              <a:t>22/11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1936495" y="8948800"/>
            <a:ext cx="9861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430">
                <a:solidFill>
                  <a:srgbClr val="F4BF13"/>
                </a:solidFill>
                <a:latin typeface="Verdana"/>
                <a:cs typeface="Verdana"/>
              </a:rPr>
              <a:t>28/11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5094294" y="8948800"/>
            <a:ext cx="24466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90">
                <a:solidFill>
                  <a:srgbClr val="F4BF13"/>
                </a:solidFill>
                <a:latin typeface="Verdana"/>
                <a:cs typeface="Verdana"/>
              </a:rPr>
              <a:t>Time</a:t>
            </a:r>
            <a:r>
              <a:rPr dirty="0" sz="3200" spc="-185">
                <a:solidFill>
                  <a:srgbClr val="F4BF13"/>
                </a:solidFill>
                <a:latin typeface="Verdana"/>
                <a:cs typeface="Verdana"/>
              </a:rPr>
              <a:t> </a:t>
            </a:r>
            <a:r>
              <a:rPr dirty="0" sz="3200" spc="-40">
                <a:solidFill>
                  <a:srgbClr val="F4BF13"/>
                </a:solidFill>
                <a:latin typeface="Verdana"/>
                <a:cs typeface="Verdana"/>
              </a:rPr>
              <a:t>varies!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4662" y="3288883"/>
            <a:ext cx="12858749" cy="370522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468472" y="6868483"/>
            <a:ext cx="133508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5">
                <a:solidFill>
                  <a:srgbClr val="292929"/>
                </a:solidFill>
                <a:latin typeface="Verdana"/>
                <a:cs typeface="Verdana"/>
              </a:rPr>
              <a:t>How </a:t>
            </a:r>
            <a:r>
              <a:rPr dirty="0" sz="2800" spc="65">
                <a:solidFill>
                  <a:srgbClr val="292929"/>
                </a:solidFill>
                <a:latin typeface="Verdana"/>
                <a:cs typeface="Verdana"/>
              </a:rPr>
              <a:t>do</a:t>
            </a:r>
            <a:r>
              <a:rPr dirty="0" sz="2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292929"/>
                </a:solidFill>
                <a:latin typeface="Verdana"/>
                <a:cs typeface="Verdana"/>
              </a:rPr>
              <a:t>you</a:t>
            </a:r>
            <a:r>
              <a:rPr dirty="0" sz="2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85">
                <a:solidFill>
                  <a:srgbClr val="292929"/>
                </a:solidFill>
                <a:latin typeface="Verdana"/>
                <a:cs typeface="Verdana"/>
              </a:rPr>
              <a:t>access</a:t>
            </a:r>
            <a:r>
              <a:rPr dirty="0" sz="2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05">
                <a:solidFill>
                  <a:srgbClr val="292929"/>
                </a:solidFill>
                <a:latin typeface="Verdana"/>
                <a:cs typeface="Verdana"/>
              </a:rPr>
              <a:t>your </a:t>
            </a:r>
            <a:r>
              <a:rPr dirty="0" sz="2800" spc="-55">
                <a:solidFill>
                  <a:srgbClr val="292929"/>
                </a:solidFill>
                <a:latin typeface="Verdana"/>
                <a:cs typeface="Verdana"/>
              </a:rPr>
              <a:t>project</a:t>
            </a:r>
            <a:r>
              <a:rPr dirty="0" sz="2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92929"/>
                </a:solidFill>
                <a:latin typeface="Verdana"/>
                <a:cs typeface="Verdana"/>
              </a:rPr>
              <a:t>board</a:t>
            </a:r>
            <a:r>
              <a:rPr dirty="0" sz="2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292929"/>
                </a:solidFill>
                <a:latin typeface="Verdana"/>
                <a:cs typeface="Verdana"/>
              </a:rPr>
              <a:t>and</a:t>
            </a:r>
            <a:r>
              <a:rPr dirty="0" sz="2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92929"/>
                </a:solidFill>
                <a:latin typeface="Verdana"/>
                <a:cs typeface="Verdana"/>
              </a:rPr>
              <a:t>communicate</a:t>
            </a:r>
            <a:r>
              <a:rPr dirty="0" sz="2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25">
                <a:solidFill>
                  <a:srgbClr val="292929"/>
                </a:solidFill>
                <a:latin typeface="Verdana"/>
                <a:cs typeface="Verdana"/>
              </a:rPr>
              <a:t>with</a:t>
            </a:r>
            <a:r>
              <a:rPr dirty="0" sz="2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05">
                <a:solidFill>
                  <a:srgbClr val="292929"/>
                </a:solidFill>
                <a:latin typeface="Verdana"/>
                <a:cs typeface="Verdana"/>
              </a:rPr>
              <a:t>your</a:t>
            </a:r>
            <a:r>
              <a:rPr dirty="0" sz="2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92929"/>
                </a:solidFill>
                <a:latin typeface="Verdana"/>
                <a:cs typeface="Verdana"/>
              </a:rPr>
              <a:t>mentor?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72900" y="0"/>
            <a:ext cx="5486399" cy="1028699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311302" y="3061964"/>
            <a:ext cx="6350635" cy="0"/>
          </a:xfrm>
          <a:custGeom>
            <a:avLst/>
            <a:gdLst/>
            <a:ahLst/>
            <a:cxnLst/>
            <a:rect l="l" t="t" r="r" b="b"/>
            <a:pathLst>
              <a:path w="6350634" h="0">
                <a:moveTo>
                  <a:pt x="0" y="0"/>
                </a:moveTo>
                <a:lnTo>
                  <a:pt x="6350193" y="0"/>
                </a:lnTo>
              </a:path>
            </a:pathLst>
          </a:custGeom>
          <a:ln w="9524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1606" y="241690"/>
            <a:ext cx="4372610" cy="2540000"/>
          </a:xfrm>
          <a:prstGeom prst="rect"/>
        </p:spPr>
        <p:txBody>
          <a:bodyPr wrap="square" lIns="0" tIns="241300" rIns="0" bIns="0" rtlCol="0" vert="horz">
            <a:spAutoFit/>
          </a:bodyPr>
          <a:lstStyle/>
          <a:p>
            <a:pPr marL="12700" marR="5080">
              <a:lnSpc>
                <a:spcPts val="9000"/>
              </a:lnSpc>
              <a:spcBef>
                <a:spcPts val="1900"/>
              </a:spcBef>
            </a:pPr>
            <a:r>
              <a:rPr dirty="0" spc="355"/>
              <a:t>The </a:t>
            </a:r>
            <a:r>
              <a:rPr dirty="0" spc="370"/>
              <a:t>Project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293839" y="3382708"/>
            <a:ext cx="6778625" cy="6275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30">
                <a:solidFill>
                  <a:srgbClr val="292929"/>
                </a:solidFill>
                <a:latin typeface="Verdana"/>
                <a:cs typeface="Verdana"/>
              </a:rPr>
              <a:t>Residential</a:t>
            </a:r>
            <a:r>
              <a:rPr dirty="0" sz="3200" spc="-1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3200" spc="-10">
                <a:solidFill>
                  <a:srgbClr val="292929"/>
                </a:solidFill>
                <a:latin typeface="Verdana"/>
                <a:cs typeface="Verdana"/>
              </a:rPr>
              <a:t>Apartment</a:t>
            </a:r>
            <a:endParaRPr sz="3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685"/>
              </a:spcBef>
            </a:pPr>
            <a:r>
              <a:rPr dirty="0" sz="2400" spc="-10">
                <a:latin typeface="Verdana"/>
                <a:cs typeface="Verdana"/>
              </a:rPr>
              <a:t>Singapore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200">
                <a:solidFill>
                  <a:srgbClr val="292929"/>
                </a:solidFill>
                <a:latin typeface="Verdana"/>
                <a:cs typeface="Verdana"/>
              </a:rPr>
              <a:t>Scope</a:t>
            </a:r>
            <a:r>
              <a:rPr dirty="0" sz="32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3200">
                <a:solidFill>
                  <a:srgbClr val="292929"/>
                </a:solidFill>
                <a:latin typeface="Verdana"/>
                <a:cs typeface="Verdana"/>
              </a:rPr>
              <a:t>of</a:t>
            </a:r>
            <a:r>
              <a:rPr dirty="0" sz="32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3200" spc="-20">
                <a:solidFill>
                  <a:srgbClr val="292929"/>
                </a:solidFill>
                <a:latin typeface="Verdana"/>
                <a:cs typeface="Verdana"/>
              </a:rPr>
              <a:t>work</a:t>
            </a:r>
            <a:endParaRPr sz="3200">
              <a:latin typeface="Verdana"/>
              <a:cs typeface="Verdana"/>
            </a:endParaRPr>
          </a:p>
          <a:p>
            <a:pPr marL="12700" marR="1467485">
              <a:lnSpc>
                <a:spcPct val="114599"/>
              </a:lnSpc>
              <a:spcBef>
                <a:spcPts val="2265"/>
              </a:spcBef>
            </a:pPr>
            <a:r>
              <a:rPr dirty="0" sz="2400" spc="-135">
                <a:solidFill>
                  <a:srgbClr val="292929"/>
                </a:solidFill>
                <a:latin typeface="Verdana"/>
                <a:cs typeface="Verdana"/>
              </a:rPr>
              <a:t>Living</a:t>
            </a:r>
            <a:r>
              <a:rPr dirty="0" sz="24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114">
                <a:solidFill>
                  <a:srgbClr val="292929"/>
                </a:solidFill>
                <a:latin typeface="Verdana"/>
                <a:cs typeface="Verdana"/>
              </a:rPr>
              <a:t>room,</a:t>
            </a:r>
            <a:r>
              <a:rPr dirty="0" sz="24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292929"/>
                </a:solidFill>
                <a:latin typeface="Verdana"/>
                <a:cs typeface="Verdana"/>
              </a:rPr>
              <a:t>open</a:t>
            </a:r>
            <a:r>
              <a:rPr dirty="0" sz="24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80">
                <a:solidFill>
                  <a:srgbClr val="292929"/>
                </a:solidFill>
                <a:latin typeface="Verdana"/>
                <a:cs typeface="Verdana"/>
              </a:rPr>
              <a:t>kitchen</a:t>
            </a:r>
            <a:r>
              <a:rPr dirty="0" sz="24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180">
                <a:solidFill>
                  <a:srgbClr val="292929"/>
                </a:solidFill>
                <a:latin typeface="Verdana"/>
                <a:cs typeface="Verdana"/>
              </a:rPr>
              <a:t>&amp;</a:t>
            </a:r>
            <a:r>
              <a:rPr dirty="0" sz="24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292929"/>
                </a:solidFill>
                <a:latin typeface="Verdana"/>
                <a:cs typeface="Verdana"/>
              </a:rPr>
              <a:t>corridor </a:t>
            </a:r>
            <a:r>
              <a:rPr dirty="0" sz="2400" spc="-405">
                <a:solidFill>
                  <a:srgbClr val="292929"/>
                </a:solidFill>
                <a:latin typeface="Verdana"/>
                <a:cs typeface="Verdana"/>
              </a:rPr>
              <a:t>61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292929"/>
                </a:solidFill>
                <a:latin typeface="Verdana"/>
                <a:cs typeface="Verdana"/>
              </a:rPr>
              <a:t>m2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35"/>
              </a:spcBef>
            </a:pP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3200" spc="-25">
                <a:solidFill>
                  <a:srgbClr val="292929"/>
                </a:solidFill>
                <a:latin typeface="Verdana"/>
                <a:cs typeface="Verdana"/>
              </a:rPr>
              <a:t>Design</a:t>
            </a:r>
            <a:r>
              <a:rPr dirty="0" sz="3200" spc="-2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3200" spc="-20">
                <a:solidFill>
                  <a:srgbClr val="292929"/>
                </a:solidFill>
                <a:latin typeface="Verdana"/>
                <a:cs typeface="Verdana"/>
              </a:rPr>
              <a:t>fees</a:t>
            </a:r>
            <a:endParaRPr sz="3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685"/>
              </a:spcBef>
            </a:pPr>
            <a:r>
              <a:rPr dirty="0" sz="2400" spc="-40">
                <a:latin typeface="Verdana"/>
                <a:cs typeface="Verdana"/>
              </a:rPr>
              <a:t>305</a:t>
            </a:r>
            <a:r>
              <a:rPr dirty="0" sz="2400" spc="-160">
                <a:latin typeface="Verdana"/>
                <a:cs typeface="Verdana"/>
              </a:rPr>
              <a:t> </a:t>
            </a:r>
            <a:r>
              <a:rPr dirty="0" sz="2400" spc="-25">
                <a:latin typeface="Verdana"/>
                <a:cs typeface="Verdana"/>
              </a:rPr>
              <a:t>USD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05"/>
              </a:spcBef>
            </a:pP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2805430" algn="l"/>
              </a:tabLst>
            </a:pPr>
            <a:r>
              <a:rPr dirty="0" sz="2400" spc="-30">
                <a:solidFill>
                  <a:srgbClr val="292929"/>
                </a:solidFill>
                <a:latin typeface="Verdana"/>
                <a:cs typeface="Verdana"/>
              </a:rPr>
              <a:t>webinar</a:t>
            </a:r>
            <a:r>
              <a:rPr dirty="0" sz="2400" spc="-1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365">
                <a:solidFill>
                  <a:srgbClr val="292929"/>
                </a:solidFill>
                <a:latin typeface="Verdana"/>
                <a:cs typeface="Verdana"/>
              </a:rPr>
              <a:t>14.11.2024</a:t>
            </a:r>
            <a:r>
              <a:rPr dirty="0" sz="2400">
                <a:solidFill>
                  <a:srgbClr val="292929"/>
                </a:solidFill>
                <a:latin typeface="Verdana"/>
                <a:cs typeface="Verdana"/>
              </a:rPr>
              <a:t>	</a:t>
            </a:r>
            <a:r>
              <a:rPr dirty="0" sz="2400" spc="-45">
                <a:solidFill>
                  <a:srgbClr val="292929"/>
                </a:solidFill>
                <a:latin typeface="Verdana"/>
                <a:cs typeface="Verdana"/>
              </a:rPr>
              <a:t>5:00pm</a:t>
            </a:r>
            <a:r>
              <a:rPr dirty="0" sz="2400" spc="-130">
                <a:solidFill>
                  <a:srgbClr val="292929"/>
                </a:solidFill>
                <a:latin typeface="Verdana"/>
                <a:cs typeface="Verdana"/>
              </a:rPr>
              <a:t> CET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300">
                <a:solidFill>
                  <a:srgbClr val="292929"/>
                </a:solidFill>
                <a:latin typeface="Verdana"/>
                <a:cs typeface="Verdana"/>
              </a:rPr>
              <a:t>(</a:t>
            </a:r>
            <a:r>
              <a:rPr dirty="0" sz="2400" spc="-13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60">
                <a:solidFill>
                  <a:srgbClr val="292929"/>
                </a:solidFill>
                <a:latin typeface="Verdana"/>
                <a:cs typeface="Verdana"/>
              </a:rPr>
              <a:t>Paris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292929"/>
                </a:solidFill>
                <a:latin typeface="Verdana"/>
                <a:cs typeface="Verdana"/>
              </a:rPr>
              <a:t>Time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250">
                <a:solidFill>
                  <a:srgbClr val="292929"/>
                </a:solidFill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9904" y="30914"/>
            <a:ext cx="6572249" cy="10256086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445824" y="6870835"/>
            <a:ext cx="6350635" cy="0"/>
          </a:xfrm>
          <a:custGeom>
            <a:avLst/>
            <a:gdLst/>
            <a:ahLst/>
            <a:cxnLst/>
            <a:rect l="l" t="t" r="r" b="b"/>
            <a:pathLst>
              <a:path w="6350634" h="0">
                <a:moveTo>
                  <a:pt x="0" y="0"/>
                </a:moveTo>
                <a:lnTo>
                  <a:pt x="6350193" y="0"/>
                </a:lnTo>
              </a:path>
            </a:pathLst>
          </a:custGeom>
          <a:ln w="9524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93839" y="1646988"/>
            <a:ext cx="6836409" cy="3378200"/>
          </a:xfrm>
          <a:prstGeom prst="rect"/>
        </p:spPr>
        <p:txBody>
          <a:bodyPr wrap="square" lIns="0" tIns="317500" rIns="0" bIns="0" rtlCol="0" vert="horz">
            <a:spAutoFit/>
          </a:bodyPr>
          <a:lstStyle/>
          <a:p>
            <a:pPr marL="12700" marR="5080">
              <a:lnSpc>
                <a:spcPts val="12000"/>
              </a:lnSpc>
              <a:spcBef>
                <a:spcPts val="2500"/>
              </a:spcBef>
            </a:pPr>
            <a:r>
              <a:rPr dirty="0" sz="12000" spc="215"/>
              <a:t>Project’s </a:t>
            </a:r>
            <a:r>
              <a:rPr dirty="0" sz="12000" spc="390"/>
              <a:t>title</a:t>
            </a:r>
            <a:endParaRPr sz="12000"/>
          </a:p>
        </p:txBody>
      </p:sp>
      <p:sp>
        <p:nvSpPr>
          <p:cNvPr id="5" name="object 5" descr=""/>
          <p:cNvSpPr txBox="1"/>
          <p:nvPr/>
        </p:nvSpPr>
        <p:spPr>
          <a:xfrm>
            <a:off x="1293839" y="7421121"/>
            <a:ext cx="6835140" cy="15113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2800" spc="-125">
                <a:solidFill>
                  <a:srgbClr val="292929"/>
                </a:solidFill>
                <a:latin typeface="Verdana"/>
                <a:cs typeface="Verdana"/>
              </a:rPr>
              <a:t>Your </a:t>
            </a:r>
            <a:r>
              <a:rPr dirty="0" sz="2800" spc="-20">
                <a:solidFill>
                  <a:srgbClr val="292929"/>
                </a:solidFill>
                <a:latin typeface="Verdana"/>
                <a:cs typeface="Verdana"/>
              </a:rPr>
              <a:t>Name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 spc="-55">
                <a:solidFill>
                  <a:srgbClr val="292929"/>
                </a:solidFill>
                <a:latin typeface="Verdana"/>
                <a:cs typeface="Verdana"/>
              </a:rPr>
              <a:t>Date</a:t>
            </a:r>
            <a:r>
              <a:rPr dirty="0" sz="2800" spc="-1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92929"/>
                </a:solidFill>
                <a:latin typeface="Verdana"/>
                <a:cs typeface="Verdana"/>
              </a:rPr>
              <a:t>of</a:t>
            </a:r>
            <a:r>
              <a:rPr dirty="0" sz="2800" spc="-1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92929"/>
                </a:solidFill>
                <a:latin typeface="Verdana"/>
                <a:cs typeface="Verdana"/>
              </a:rPr>
              <a:t>submission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 spc="-60">
                <a:solidFill>
                  <a:srgbClr val="292929"/>
                </a:solidFill>
                <a:latin typeface="Verdana"/>
                <a:cs typeface="Verdana"/>
              </a:rPr>
              <a:t>Submission</a:t>
            </a:r>
            <a:r>
              <a:rPr dirty="0" sz="2800" spc="-1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292929"/>
                </a:solidFill>
                <a:latin typeface="Verdana"/>
                <a:cs typeface="Verdana"/>
              </a:rPr>
              <a:t>number</a:t>
            </a:r>
            <a:r>
              <a:rPr dirty="0" sz="2800" spc="-15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355">
                <a:solidFill>
                  <a:srgbClr val="292929"/>
                </a:solidFill>
                <a:latin typeface="Verdana"/>
                <a:cs typeface="Verdana"/>
              </a:rPr>
              <a:t>(</a:t>
            </a:r>
            <a:r>
              <a:rPr dirty="0" sz="2800" spc="-15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275">
                <a:solidFill>
                  <a:srgbClr val="292929"/>
                </a:solidFill>
                <a:latin typeface="Verdana"/>
                <a:cs typeface="Verdana"/>
              </a:rPr>
              <a:t>ex:</a:t>
            </a: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775">
                <a:solidFill>
                  <a:srgbClr val="292929"/>
                </a:solidFill>
                <a:latin typeface="Verdana"/>
                <a:cs typeface="Verdana"/>
              </a:rPr>
              <a:t>1.1</a:t>
            </a: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365">
                <a:solidFill>
                  <a:srgbClr val="292929"/>
                </a:solidFill>
                <a:latin typeface="Verdana"/>
                <a:cs typeface="Verdana"/>
              </a:rPr>
              <a:t>-</a:t>
            </a:r>
            <a:r>
              <a:rPr dirty="0" sz="2800" spc="-15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509">
                <a:solidFill>
                  <a:srgbClr val="292929"/>
                </a:solidFill>
                <a:latin typeface="Verdana"/>
                <a:cs typeface="Verdana"/>
              </a:rPr>
              <a:t>1.2</a:t>
            </a: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365">
                <a:solidFill>
                  <a:srgbClr val="292929"/>
                </a:solidFill>
                <a:latin typeface="Verdana"/>
                <a:cs typeface="Verdana"/>
              </a:rPr>
              <a:t>-</a:t>
            </a:r>
            <a:r>
              <a:rPr dirty="0" sz="2800" spc="-15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355">
                <a:solidFill>
                  <a:srgbClr val="292929"/>
                </a:solidFill>
                <a:latin typeface="Verdana"/>
                <a:cs typeface="Verdana"/>
              </a:rPr>
              <a:t>2.1...)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04595" cy="10285730"/>
            <a:chOff x="0" y="0"/>
            <a:chExt cx="1204595" cy="102857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204595" cy="10285730"/>
            </a:xfrm>
            <a:custGeom>
              <a:avLst/>
              <a:gdLst/>
              <a:ahLst/>
              <a:cxnLst/>
              <a:rect l="l" t="t" r="r" b="b"/>
              <a:pathLst>
                <a:path w="1204595" h="10285730">
                  <a:moveTo>
                    <a:pt x="1204510" y="10285391"/>
                  </a:moveTo>
                  <a:lnTo>
                    <a:pt x="0" y="10285391"/>
                  </a:lnTo>
                  <a:lnTo>
                    <a:pt x="0" y="0"/>
                  </a:lnTo>
                  <a:lnTo>
                    <a:pt x="1204510" y="0"/>
                  </a:lnTo>
                  <a:lnTo>
                    <a:pt x="1204510" y="10285391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40969" y="2658185"/>
              <a:ext cx="522605" cy="4970780"/>
            </a:xfrm>
            <a:custGeom>
              <a:avLst/>
              <a:gdLst/>
              <a:ahLst/>
              <a:cxnLst/>
              <a:rect l="l" t="t" r="r" b="b"/>
              <a:pathLst>
                <a:path w="522605" h="4970780">
                  <a:moveTo>
                    <a:pt x="522566" y="4709363"/>
                  </a:moveTo>
                  <a:lnTo>
                    <a:pt x="518350" y="4662386"/>
                  </a:lnTo>
                  <a:lnTo>
                    <a:pt x="506222" y="4618190"/>
                  </a:lnTo>
                  <a:lnTo>
                    <a:pt x="486892" y="4577486"/>
                  </a:lnTo>
                  <a:lnTo>
                    <a:pt x="461111" y="4541012"/>
                  </a:lnTo>
                  <a:lnTo>
                    <a:pt x="429615" y="4509528"/>
                  </a:lnTo>
                  <a:lnTo>
                    <a:pt x="393153" y="4483747"/>
                  </a:lnTo>
                  <a:lnTo>
                    <a:pt x="352450" y="4464418"/>
                  </a:lnTo>
                  <a:lnTo>
                    <a:pt x="308241" y="4452290"/>
                  </a:lnTo>
                  <a:lnTo>
                    <a:pt x="261277" y="4448073"/>
                  </a:lnTo>
                  <a:lnTo>
                    <a:pt x="214312" y="4452290"/>
                  </a:lnTo>
                  <a:lnTo>
                    <a:pt x="170103" y="4464418"/>
                  </a:lnTo>
                  <a:lnTo>
                    <a:pt x="129400" y="4483747"/>
                  </a:lnTo>
                  <a:lnTo>
                    <a:pt x="92938" y="4509528"/>
                  </a:lnTo>
                  <a:lnTo>
                    <a:pt x="61442" y="4541012"/>
                  </a:lnTo>
                  <a:lnTo>
                    <a:pt x="35674" y="4577486"/>
                  </a:lnTo>
                  <a:lnTo>
                    <a:pt x="16344" y="4618190"/>
                  </a:lnTo>
                  <a:lnTo>
                    <a:pt x="4203" y="4662386"/>
                  </a:lnTo>
                  <a:lnTo>
                    <a:pt x="0" y="4709363"/>
                  </a:lnTo>
                  <a:lnTo>
                    <a:pt x="4203" y="4756328"/>
                  </a:lnTo>
                  <a:lnTo>
                    <a:pt x="16344" y="4800524"/>
                  </a:lnTo>
                  <a:lnTo>
                    <a:pt x="35674" y="4841227"/>
                  </a:lnTo>
                  <a:lnTo>
                    <a:pt x="61442" y="4877701"/>
                  </a:lnTo>
                  <a:lnTo>
                    <a:pt x="92938" y="4909185"/>
                  </a:lnTo>
                  <a:lnTo>
                    <a:pt x="129400" y="4934966"/>
                  </a:lnTo>
                  <a:lnTo>
                    <a:pt x="170103" y="4954295"/>
                  </a:lnTo>
                  <a:lnTo>
                    <a:pt x="214312" y="4966436"/>
                  </a:lnTo>
                  <a:lnTo>
                    <a:pt x="261277" y="4970640"/>
                  </a:lnTo>
                  <a:lnTo>
                    <a:pt x="308241" y="4966436"/>
                  </a:lnTo>
                  <a:lnTo>
                    <a:pt x="352450" y="4954295"/>
                  </a:lnTo>
                  <a:lnTo>
                    <a:pt x="393153" y="4934966"/>
                  </a:lnTo>
                  <a:lnTo>
                    <a:pt x="429615" y="4909185"/>
                  </a:lnTo>
                  <a:lnTo>
                    <a:pt x="461111" y="4877701"/>
                  </a:lnTo>
                  <a:lnTo>
                    <a:pt x="486892" y="4841227"/>
                  </a:lnTo>
                  <a:lnTo>
                    <a:pt x="506222" y="4800524"/>
                  </a:lnTo>
                  <a:lnTo>
                    <a:pt x="518350" y="4756328"/>
                  </a:lnTo>
                  <a:lnTo>
                    <a:pt x="522566" y="4709363"/>
                  </a:lnTo>
                  <a:close/>
                </a:path>
                <a:path w="522605" h="4970780">
                  <a:moveTo>
                    <a:pt x="522566" y="261277"/>
                  </a:moveTo>
                  <a:lnTo>
                    <a:pt x="518350" y="214312"/>
                  </a:lnTo>
                  <a:lnTo>
                    <a:pt x="506222" y="170116"/>
                  </a:lnTo>
                  <a:lnTo>
                    <a:pt x="486892" y="129413"/>
                  </a:lnTo>
                  <a:lnTo>
                    <a:pt x="461111" y="92938"/>
                  </a:lnTo>
                  <a:lnTo>
                    <a:pt x="429615" y="61455"/>
                  </a:lnTo>
                  <a:lnTo>
                    <a:pt x="393153" y="35674"/>
                  </a:lnTo>
                  <a:lnTo>
                    <a:pt x="352450" y="16344"/>
                  </a:lnTo>
                  <a:lnTo>
                    <a:pt x="308241" y="4203"/>
                  </a:lnTo>
                  <a:lnTo>
                    <a:pt x="261277" y="0"/>
                  </a:lnTo>
                  <a:lnTo>
                    <a:pt x="214312" y="4203"/>
                  </a:lnTo>
                  <a:lnTo>
                    <a:pt x="170103" y="16344"/>
                  </a:lnTo>
                  <a:lnTo>
                    <a:pt x="129400" y="35674"/>
                  </a:lnTo>
                  <a:lnTo>
                    <a:pt x="92938" y="61455"/>
                  </a:lnTo>
                  <a:lnTo>
                    <a:pt x="61442" y="92938"/>
                  </a:lnTo>
                  <a:lnTo>
                    <a:pt x="35674" y="129413"/>
                  </a:lnTo>
                  <a:lnTo>
                    <a:pt x="16344" y="170116"/>
                  </a:lnTo>
                  <a:lnTo>
                    <a:pt x="4203" y="214312"/>
                  </a:lnTo>
                  <a:lnTo>
                    <a:pt x="0" y="261277"/>
                  </a:lnTo>
                  <a:lnTo>
                    <a:pt x="4203" y="308254"/>
                  </a:lnTo>
                  <a:lnTo>
                    <a:pt x="16344" y="352450"/>
                  </a:lnTo>
                  <a:lnTo>
                    <a:pt x="35674" y="393153"/>
                  </a:lnTo>
                  <a:lnTo>
                    <a:pt x="61442" y="429628"/>
                  </a:lnTo>
                  <a:lnTo>
                    <a:pt x="92938" y="461111"/>
                  </a:lnTo>
                  <a:lnTo>
                    <a:pt x="129400" y="486892"/>
                  </a:lnTo>
                  <a:lnTo>
                    <a:pt x="170103" y="506222"/>
                  </a:lnTo>
                  <a:lnTo>
                    <a:pt x="214312" y="518350"/>
                  </a:lnTo>
                  <a:lnTo>
                    <a:pt x="261277" y="522566"/>
                  </a:lnTo>
                  <a:lnTo>
                    <a:pt x="308241" y="518350"/>
                  </a:lnTo>
                  <a:lnTo>
                    <a:pt x="352450" y="506222"/>
                  </a:lnTo>
                  <a:lnTo>
                    <a:pt x="393153" y="486892"/>
                  </a:lnTo>
                  <a:lnTo>
                    <a:pt x="429615" y="461111"/>
                  </a:lnTo>
                  <a:lnTo>
                    <a:pt x="461111" y="429628"/>
                  </a:lnTo>
                  <a:lnTo>
                    <a:pt x="486892" y="393153"/>
                  </a:lnTo>
                  <a:lnTo>
                    <a:pt x="506222" y="352450"/>
                  </a:lnTo>
                  <a:lnTo>
                    <a:pt x="518350" y="308254"/>
                  </a:lnTo>
                  <a:lnTo>
                    <a:pt x="522566" y="2612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3969" y="949445"/>
            <a:ext cx="7300625" cy="822668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85883" y="546766"/>
            <a:ext cx="4033520" cy="1366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800" spc="265"/>
              <a:t>Layout</a:t>
            </a:r>
            <a:endParaRPr sz="8800"/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9245" y="5175252"/>
            <a:ext cx="5333999" cy="449579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985883" y="2835319"/>
            <a:ext cx="4978400" cy="1938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Explain</a:t>
            </a:r>
            <a:r>
              <a:rPr dirty="0" sz="2800" spc="-13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05">
                <a:solidFill>
                  <a:srgbClr val="292929"/>
                </a:solidFill>
                <a:latin typeface="Verdana"/>
                <a:cs typeface="Verdana"/>
              </a:rPr>
              <a:t>your</a:t>
            </a:r>
            <a:r>
              <a:rPr dirty="0" sz="28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292929"/>
                </a:solidFill>
                <a:latin typeface="Verdana"/>
                <a:cs typeface="Verdana"/>
              </a:rPr>
              <a:t>layout</a:t>
            </a:r>
            <a:r>
              <a:rPr dirty="0" sz="2800" spc="-13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20">
                <a:solidFill>
                  <a:srgbClr val="292929"/>
                </a:solidFill>
                <a:latin typeface="Verdana"/>
                <a:cs typeface="Verdana"/>
              </a:rPr>
              <a:t>if</a:t>
            </a:r>
            <a:r>
              <a:rPr dirty="0" sz="28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92929"/>
                </a:solidFill>
                <a:latin typeface="Verdana"/>
                <a:cs typeface="Verdana"/>
              </a:rPr>
              <a:t>needed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95"/>
              </a:spcBef>
            </a:pPr>
            <a:endParaRPr sz="2800">
              <a:latin typeface="Verdana"/>
              <a:cs typeface="Verdana"/>
            </a:endParaRPr>
          </a:p>
          <a:p>
            <a:pPr marL="12700" marR="1193165">
              <a:lnSpc>
                <a:spcPct val="116100"/>
              </a:lnSpc>
            </a:pPr>
            <a:r>
              <a:rPr dirty="0" sz="2800" spc="-10">
                <a:solidFill>
                  <a:srgbClr val="292929"/>
                </a:solidFill>
                <a:latin typeface="Verdana"/>
                <a:cs typeface="Verdana"/>
              </a:rPr>
              <a:t>Need</a:t>
            </a:r>
            <a:r>
              <a:rPr dirty="0" sz="2800" spc="-21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92929"/>
                </a:solidFill>
                <a:latin typeface="Verdana"/>
                <a:cs typeface="Verdana"/>
              </a:rPr>
              <a:t>to</a:t>
            </a:r>
            <a:r>
              <a:rPr dirty="0" sz="2800" spc="-21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292929"/>
                </a:solidFill>
                <a:latin typeface="Verdana"/>
                <a:cs typeface="Verdana"/>
              </a:rPr>
              <a:t>show</a:t>
            </a:r>
            <a:r>
              <a:rPr dirty="0" sz="2800" spc="-21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292929"/>
                </a:solidFill>
                <a:latin typeface="Verdana"/>
                <a:cs typeface="Verdana"/>
              </a:rPr>
              <a:t>finishes </a:t>
            </a:r>
            <a:r>
              <a:rPr dirty="0" u="heavy" sz="2800" spc="-1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Verdana"/>
                <a:cs typeface="Verdana"/>
              </a:rPr>
              <a:t>All</a:t>
            </a:r>
            <a:r>
              <a:rPr dirty="0" u="heavy" sz="2800" spc="-135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Verdana"/>
                <a:cs typeface="Verdana"/>
              </a:rPr>
              <a:t> </a:t>
            </a:r>
            <a:r>
              <a:rPr dirty="0" u="heavy" sz="2800" spc="-2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Verdana"/>
                <a:cs typeface="Verdana"/>
              </a:rPr>
              <a:t>sizes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7989" y="16328"/>
            <a:ext cx="14340009" cy="102706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8196" y="546766"/>
            <a:ext cx="5012055" cy="2480945"/>
          </a:xfrm>
          <a:prstGeom prst="rect"/>
        </p:spPr>
        <p:txBody>
          <a:bodyPr wrap="square" lIns="0" tIns="238125" rIns="0" bIns="0" rtlCol="0" vert="horz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875"/>
              </a:spcBef>
            </a:pPr>
            <a:r>
              <a:rPr dirty="0" sz="8800" spc="450"/>
              <a:t>Concept </a:t>
            </a:r>
            <a:r>
              <a:rPr dirty="0" sz="8800" spc="315"/>
              <a:t>Board</a:t>
            </a:r>
            <a:endParaRPr sz="8800"/>
          </a:p>
        </p:txBody>
      </p:sp>
      <p:sp>
        <p:nvSpPr>
          <p:cNvPr id="4" name="object 4" descr=""/>
          <p:cNvSpPr txBox="1"/>
          <p:nvPr/>
        </p:nvSpPr>
        <p:spPr>
          <a:xfrm>
            <a:off x="1016000" y="3947159"/>
            <a:ext cx="2709545" cy="3797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 spc="65">
                <a:solidFill>
                  <a:srgbClr val="292929"/>
                </a:solidFill>
                <a:latin typeface="Verdana"/>
                <a:cs typeface="Verdana"/>
              </a:rPr>
              <a:t>Can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be</a:t>
            </a:r>
            <a:r>
              <a:rPr dirty="0" sz="1800" spc="-7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Verdana"/>
                <a:cs typeface="Verdana"/>
              </a:rPr>
              <a:t>only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conceptual 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with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explanations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800" spc="-25">
                <a:solidFill>
                  <a:srgbClr val="292929"/>
                </a:solidFill>
                <a:latin typeface="Verdana"/>
                <a:cs typeface="Verdana"/>
              </a:rPr>
              <a:t>or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800">
              <a:latin typeface="Verdana"/>
              <a:cs typeface="Verdana"/>
            </a:endParaRPr>
          </a:p>
          <a:p>
            <a:pPr marL="12700" marR="516255">
              <a:lnSpc>
                <a:spcPct val="114599"/>
              </a:lnSpc>
              <a:spcBef>
                <a:spcPts val="5"/>
              </a:spcBef>
            </a:pPr>
            <a:r>
              <a:rPr dirty="0" sz="1800" spc="65">
                <a:solidFill>
                  <a:srgbClr val="292929"/>
                </a:solidFill>
                <a:latin typeface="Verdana"/>
                <a:cs typeface="Verdana"/>
              </a:rPr>
              <a:t>Can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combine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conceptual</a:t>
            </a:r>
            <a:r>
              <a:rPr dirty="0" sz="1800" spc="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images 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with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292929"/>
                </a:solidFill>
                <a:latin typeface="Verdana"/>
                <a:cs typeface="Verdana"/>
              </a:rPr>
              <a:t>your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proposed furniture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800">
              <a:latin typeface="Verdana"/>
              <a:cs typeface="Verdana"/>
            </a:endParaRPr>
          </a:p>
          <a:p>
            <a:pPr marL="12700" marR="1035685">
              <a:lnSpc>
                <a:spcPct val="114599"/>
              </a:lnSpc>
            </a:pPr>
            <a:r>
              <a:rPr dirty="0" sz="1800" spc="-35">
                <a:solidFill>
                  <a:srgbClr val="292929"/>
                </a:solidFill>
                <a:latin typeface="Verdana"/>
                <a:cs typeface="Verdana"/>
              </a:rPr>
              <a:t>or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do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292929"/>
                </a:solidFill>
                <a:latin typeface="Verdana"/>
                <a:cs typeface="Verdana"/>
              </a:rPr>
              <a:t>2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boards </a:t>
            </a:r>
            <a:r>
              <a:rPr dirty="0" sz="1800" spc="-625">
                <a:solidFill>
                  <a:srgbClr val="292929"/>
                </a:solidFill>
                <a:latin typeface="Verdana"/>
                <a:cs typeface="Verdana"/>
              </a:rPr>
              <a:t>1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Verdana"/>
                <a:cs typeface="Verdana"/>
              </a:rPr>
              <a:t>for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30">
                <a:solidFill>
                  <a:srgbClr val="292929"/>
                </a:solidFill>
                <a:latin typeface="Verdana"/>
                <a:cs typeface="Verdana"/>
              </a:rPr>
              <a:t>each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1818" y="0"/>
            <a:ext cx="8150106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5742594"/>
            <a:ext cx="4124324" cy="404812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5169210" y="3179073"/>
            <a:ext cx="374015" cy="413384"/>
          </a:xfrm>
          <a:custGeom>
            <a:avLst/>
            <a:gdLst/>
            <a:ahLst/>
            <a:cxnLst/>
            <a:rect l="l" t="t" r="r" b="b"/>
            <a:pathLst>
              <a:path w="374015" h="413385">
                <a:moveTo>
                  <a:pt x="359159" y="231928"/>
                </a:moveTo>
                <a:lnTo>
                  <a:pt x="282921" y="231928"/>
                </a:lnTo>
                <a:lnTo>
                  <a:pt x="180936" y="412864"/>
                </a:lnTo>
                <a:lnTo>
                  <a:pt x="0" y="310879"/>
                </a:lnTo>
                <a:lnTo>
                  <a:pt x="101984" y="129943"/>
                </a:lnTo>
                <a:lnTo>
                  <a:pt x="11516" y="78951"/>
                </a:lnTo>
                <a:lnTo>
                  <a:pt x="294437" y="0"/>
                </a:lnTo>
                <a:lnTo>
                  <a:pt x="359159" y="231928"/>
                </a:lnTo>
                <a:close/>
              </a:path>
              <a:path w="374015" h="413385">
                <a:moveTo>
                  <a:pt x="373388" y="282920"/>
                </a:moveTo>
                <a:lnTo>
                  <a:pt x="282921" y="231928"/>
                </a:lnTo>
                <a:lnTo>
                  <a:pt x="359159" y="231928"/>
                </a:lnTo>
                <a:lnTo>
                  <a:pt x="373388" y="282920"/>
                </a:lnTo>
                <a:close/>
              </a:path>
            </a:pathLst>
          </a:custGeom>
          <a:solidFill>
            <a:srgbClr val="F4BF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8196" y="546766"/>
            <a:ext cx="3675379" cy="1366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800" spc="355"/>
              <a:t>View</a:t>
            </a:r>
            <a:r>
              <a:rPr dirty="0" sz="8800" spc="-440"/>
              <a:t> </a:t>
            </a:r>
            <a:r>
              <a:rPr dirty="0" sz="8800" spc="-1955"/>
              <a:t>1</a:t>
            </a:r>
            <a:endParaRPr sz="8800"/>
          </a:p>
        </p:txBody>
      </p:sp>
      <p:sp>
        <p:nvSpPr>
          <p:cNvPr id="6" name="object 6" descr=""/>
          <p:cNvSpPr txBox="1"/>
          <p:nvPr/>
        </p:nvSpPr>
        <p:spPr>
          <a:xfrm>
            <a:off x="648196" y="2750192"/>
            <a:ext cx="3912870" cy="200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800" spc="55">
                <a:solidFill>
                  <a:srgbClr val="292929"/>
                </a:solidFill>
                <a:latin typeface="Verdana"/>
                <a:cs typeface="Verdana"/>
              </a:rPr>
              <a:t>Add</a:t>
            </a:r>
            <a:r>
              <a:rPr dirty="0" sz="2800" spc="-1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92929"/>
                </a:solidFill>
                <a:latin typeface="Verdana"/>
                <a:cs typeface="Verdana"/>
              </a:rPr>
              <a:t>any</a:t>
            </a:r>
            <a:r>
              <a:rPr dirty="0" sz="2800" spc="-1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92929"/>
                </a:solidFill>
                <a:latin typeface="Verdana"/>
                <a:cs typeface="Verdana"/>
              </a:rPr>
              <a:t>comment </a:t>
            </a:r>
            <a:r>
              <a:rPr dirty="0" sz="2800" spc="-50">
                <a:solidFill>
                  <a:srgbClr val="292929"/>
                </a:solidFill>
                <a:latin typeface="Verdana"/>
                <a:cs typeface="Verdana"/>
              </a:rPr>
              <a:t>that</a:t>
            </a:r>
            <a:r>
              <a:rPr dirty="0" sz="2800" spc="-1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292929"/>
                </a:solidFill>
                <a:latin typeface="Verdana"/>
                <a:cs typeface="Verdana"/>
              </a:rPr>
              <a:t>you</a:t>
            </a:r>
            <a:r>
              <a:rPr dirty="0" sz="2800" spc="-15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65">
                <a:solidFill>
                  <a:srgbClr val="292929"/>
                </a:solidFill>
                <a:latin typeface="Verdana"/>
                <a:cs typeface="Verdana"/>
              </a:rPr>
              <a:t>think</a:t>
            </a: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 will </a:t>
            </a:r>
            <a:r>
              <a:rPr dirty="0" sz="2800" spc="-25">
                <a:solidFill>
                  <a:srgbClr val="292929"/>
                </a:solidFill>
                <a:latin typeface="Verdana"/>
                <a:cs typeface="Verdana"/>
              </a:rPr>
              <a:t>be </a:t>
            </a:r>
            <a:r>
              <a:rPr dirty="0" sz="2800" spc="-80">
                <a:solidFill>
                  <a:srgbClr val="292929"/>
                </a:solidFill>
                <a:latin typeface="Verdana"/>
                <a:cs typeface="Verdana"/>
              </a:rPr>
              <a:t>relevant</a:t>
            </a:r>
            <a:r>
              <a:rPr dirty="0" sz="2800" spc="-15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292929"/>
                </a:solidFill>
                <a:latin typeface="Verdana"/>
                <a:cs typeface="Verdana"/>
              </a:rPr>
              <a:t>for</a:t>
            </a: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65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2800" spc="-15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80">
                <a:solidFill>
                  <a:srgbClr val="292929"/>
                </a:solidFill>
                <a:latin typeface="Verdana"/>
                <a:cs typeface="Verdana"/>
              </a:rPr>
              <a:t>client’s </a:t>
            </a:r>
            <a:r>
              <a:rPr dirty="0" sz="2800" spc="-10">
                <a:solidFill>
                  <a:srgbClr val="292929"/>
                </a:solidFill>
                <a:latin typeface="Verdana"/>
                <a:cs typeface="Verdana"/>
              </a:rPr>
              <a:t>understanding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19254" y="112867"/>
            <a:ext cx="8086723" cy="1017413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45" y="5624147"/>
            <a:ext cx="4124324" cy="404812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5950621" y="1570495"/>
            <a:ext cx="374650" cy="400685"/>
          </a:xfrm>
          <a:custGeom>
            <a:avLst/>
            <a:gdLst/>
            <a:ahLst/>
            <a:cxnLst/>
            <a:rect l="l" t="t" r="r" b="b"/>
            <a:pathLst>
              <a:path w="374650" h="400685">
                <a:moveTo>
                  <a:pt x="340915" y="51787"/>
                </a:moveTo>
                <a:lnTo>
                  <a:pt x="255687" y="111122"/>
                </a:lnTo>
                <a:lnTo>
                  <a:pt x="338304" y="229793"/>
                </a:lnTo>
                <a:lnTo>
                  <a:pt x="85229" y="229793"/>
                </a:lnTo>
                <a:lnTo>
                  <a:pt x="0" y="289129"/>
                </a:lnTo>
                <a:lnTo>
                  <a:pt x="51786" y="0"/>
                </a:lnTo>
                <a:lnTo>
                  <a:pt x="340915" y="51787"/>
                </a:lnTo>
                <a:close/>
              </a:path>
              <a:path w="374650" h="400685">
                <a:moveTo>
                  <a:pt x="338304" y="229793"/>
                </a:moveTo>
                <a:lnTo>
                  <a:pt x="374358" y="281580"/>
                </a:lnTo>
                <a:lnTo>
                  <a:pt x="203900" y="400251"/>
                </a:lnTo>
                <a:lnTo>
                  <a:pt x="85229" y="229793"/>
                </a:lnTo>
                <a:lnTo>
                  <a:pt x="338304" y="229793"/>
                </a:lnTo>
                <a:close/>
              </a:path>
            </a:pathLst>
          </a:custGeom>
          <a:solidFill>
            <a:srgbClr val="F4BF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48196" y="2818810"/>
            <a:ext cx="4670425" cy="1442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14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92929"/>
                </a:solidFill>
                <a:latin typeface="Verdana"/>
                <a:cs typeface="Verdana"/>
              </a:rPr>
              <a:t>more</a:t>
            </a:r>
            <a:r>
              <a:rPr dirty="0" sz="2800" spc="-1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85">
                <a:solidFill>
                  <a:srgbClr val="292929"/>
                </a:solidFill>
                <a:latin typeface="Verdana"/>
                <a:cs typeface="Verdana"/>
              </a:rPr>
              <a:t>views</a:t>
            </a:r>
            <a:r>
              <a:rPr dirty="0" sz="2800" spc="-16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65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2800" spc="-1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292929"/>
                </a:solidFill>
                <a:latin typeface="Verdana"/>
                <a:cs typeface="Verdana"/>
              </a:rPr>
              <a:t>better!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35"/>
              </a:spcBef>
            </a:pP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u="heavy" sz="2800" spc="-32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Verdana"/>
                <a:cs typeface="Verdana"/>
              </a:rPr>
              <a:t>RENDER</a:t>
            </a:r>
            <a:r>
              <a:rPr dirty="0" u="heavy" sz="2800" spc="-12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Verdana"/>
                <a:cs typeface="Verdana"/>
              </a:rPr>
              <a:t> </a:t>
            </a:r>
            <a:r>
              <a:rPr dirty="0" u="heavy" sz="2800" spc="-2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Verdana"/>
                <a:cs typeface="Verdana"/>
              </a:rPr>
              <a:t>3D’s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8196" y="546766"/>
            <a:ext cx="3843020" cy="1366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800" spc="355"/>
              <a:t>View</a:t>
            </a:r>
            <a:r>
              <a:rPr dirty="0" sz="8800" spc="-440"/>
              <a:t> </a:t>
            </a:r>
            <a:r>
              <a:rPr dirty="0" sz="8800" spc="-670"/>
              <a:t>2</a:t>
            </a:r>
            <a:endParaRPr sz="8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084" y="1020198"/>
            <a:ext cx="8275346" cy="830328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0427730" y="1006475"/>
            <a:ext cx="6673215" cy="7950200"/>
          </a:xfrm>
          <a:prstGeom prst="rect">
            <a:avLst/>
          </a:prstGeom>
        </p:spPr>
        <p:txBody>
          <a:bodyPr wrap="square" lIns="0" tIns="317500" rIns="0" bIns="0" rtlCol="0" vert="horz">
            <a:spAutoFit/>
          </a:bodyPr>
          <a:lstStyle/>
          <a:p>
            <a:pPr algn="just" marL="835025" marR="5080" indent="-822960">
              <a:lnSpc>
                <a:spcPts val="12000"/>
              </a:lnSpc>
              <a:spcBef>
                <a:spcPts val="2500"/>
              </a:spcBef>
            </a:pPr>
            <a:r>
              <a:rPr dirty="0" sz="12000" spc="595">
                <a:solidFill>
                  <a:srgbClr val="292929"/>
                </a:solidFill>
                <a:latin typeface="Verdana"/>
                <a:cs typeface="Verdana"/>
              </a:rPr>
              <a:t>only</a:t>
            </a:r>
            <a:r>
              <a:rPr dirty="0" sz="12000" spc="-6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2000" spc="450">
                <a:solidFill>
                  <a:srgbClr val="292929"/>
                </a:solidFill>
                <a:latin typeface="Verdana"/>
                <a:cs typeface="Verdana"/>
              </a:rPr>
              <a:t>the </a:t>
            </a:r>
            <a:r>
              <a:rPr dirty="0" sz="12000" spc="495">
                <a:solidFill>
                  <a:srgbClr val="292929"/>
                </a:solidFill>
                <a:latin typeface="Verdana"/>
                <a:cs typeface="Verdana"/>
              </a:rPr>
              <a:t>Winner</a:t>
            </a:r>
            <a:endParaRPr sz="12000">
              <a:latin typeface="Verdana"/>
              <a:cs typeface="Verdana"/>
            </a:endParaRPr>
          </a:p>
          <a:p>
            <a:pPr algn="just" marL="184785" marR="5080" indent="3688079">
              <a:lnSpc>
                <a:spcPts val="12000"/>
              </a:lnSpc>
            </a:pPr>
            <a:r>
              <a:rPr dirty="0" sz="12000" spc="520">
                <a:solidFill>
                  <a:srgbClr val="292929"/>
                </a:solidFill>
                <a:latin typeface="Verdana"/>
                <a:cs typeface="Verdana"/>
              </a:rPr>
              <a:t>will </a:t>
            </a:r>
            <a:r>
              <a:rPr dirty="0" sz="12000" spc="415">
                <a:solidFill>
                  <a:srgbClr val="292929"/>
                </a:solidFill>
                <a:latin typeface="Verdana"/>
                <a:cs typeface="Verdana"/>
              </a:rPr>
              <a:t>work</a:t>
            </a:r>
            <a:r>
              <a:rPr dirty="0" sz="12000" spc="-62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2000" spc="610">
                <a:solidFill>
                  <a:srgbClr val="292929"/>
                </a:solidFill>
                <a:latin typeface="Verdana"/>
                <a:cs typeface="Verdana"/>
              </a:rPr>
              <a:t>on </a:t>
            </a:r>
            <a:r>
              <a:rPr dirty="0" sz="12000" spc="720">
                <a:solidFill>
                  <a:srgbClr val="292929"/>
                </a:solidFill>
                <a:latin typeface="Verdana"/>
                <a:cs typeface="Verdana"/>
              </a:rPr>
              <a:t>phase</a:t>
            </a:r>
            <a:r>
              <a:rPr dirty="0" sz="12000" spc="-6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2000" spc="-434">
                <a:solidFill>
                  <a:srgbClr val="292929"/>
                </a:solidFill>
                <a:latin typeface="Verdana"/>
                <a:cs typeface="Verdana"/>
              </a:rPr>
              <a:t>3</a:t>
            </a:r>
            <a:endParaRPr sz="1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5911" y="1028700"/>
            <a:ext cx="13578256" cy="66960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1394" y="7202491"/>
            <a:ext cx="4215130" cy="271145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10560"/>
              </a:lnSpc>
              <a:spcBef>
                <a:spcPts val="120"/>
              </a:spcBef>
            </a:pPr>
            <a:r>
              <a:rPr dirty="0" sz="9600" spc="-20"/>
              <a:t>FF&amp;E</a:t>
            </a:r>
            <a:endParaRPr sz="9600"/>
          </a:p>
          <a:p>
            <a:pPr marL="12700">
              <a:lnSpc>
                <a:spcPts val="10560"/>
              </a:lnSpc>
            </a:pPr>
            <a:r>
              <a:rPr dirty="0" sz="9600" spc="490"/>
              <a:t>layout</a:t>
            </a:r>
            <a:endParaRPr sz="9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2223" y="176471"/>
            <a:ext cx="9058274" cy="48291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2223" y="5213475"/>
            <a:ext cx="9058274" cy="50101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41394" y="3008160"/>
            <a:ext cx="2985770" cy="271145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10560"/>
              </a:lnSpc>
              <a:spcBef>
                <a:spcPts val="120"/>
              </a:spcBef>
            </a:pPr>
            <a:r>
              <a:rPr dirty="0" sz="9600" spc="-185"/>
              <a:t>FF&amp;E</a:t>
            </a:r>
            <a:endParaRPr sz="9600"/>
          </a:p>
          <a:p>
            <a:pPr marL="12700">
              <a:lnSpc>
                <a:spcPts val="10560"/>
              </a:lnSpc>
            </a:pPr>
            <a:r>
              <a:rPr dirty="0" sz="9600" spc="320"/>
              <a:t>list</a:t>
            </a:r>
            <a:endParaRPr sz="9600"/>
          </a:p>
        </p:txBody>
      </p:sp>
      <p:sp>
        <p:nvSpPr>
          <p:cNvPr id="5" name="object 5" descr=""/>
          <p:cNvSpPr txBox="1"/>
          <p:nvPr/>
        </p:nvSpPr>
        <p:spPr>
          <a:xfrm>
            <a:off x="1541394" y="5957466"/>
            <a:ext cx="4322445" cy="200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800" spc="-110">
                <a:solidFill>
                  <a:srgbClr val="292929"/>
                </a:solidFill>
                <a:latin typeface="Verdana"/>
                <a:cs typeface="Verdana"/>
              </a:rPr>
              <a:t>All</a:t>
            </a: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292929"/>
                </a:solidFill>
                <a:latin typeface="Verdana"/>
                <a:cs typeface="Verdana"/>
              </a:rPr>
              <a:t>items</a:t>
            </a:r>
            <a:r>
              <a:rPr dirty="0" sz="2800" spc="-15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292929"/>
                </a:solidFill>
                <a:latin typeface="Verdana"/>
                <a:cs typeface="Verdana"/>
              </a:rPr>
              <a:t>should</a:t>
            </a:r>
            <a:r>
              <a:rPr dirty="0" sz="2800" spc="-15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92929"/>
                </a:solidFill>
                <a:latin typeface="Verdana"/>
                <a:cs typeface="Verdana"/>
              </a:rPr>
              <a:t>be</a:t>
            </a: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45">
                <a:solidFill>
                  <a:srgbClr val="292929"/>
                </a:solidFill>
                <a:latin typeface="Verdana"/>
                <a:cs typeface="Verdana"/>
              </a:rPr>
              <a:t>listed </a:t>
            </a:r>
            <a:r>
              <a:rPr dirty="0" sz="2800" spc="-440">
                <a:solidFill>
                  <a:srgbClr val="292929"/>
                </a:solidFill>
                <a:latin typeface="Verdana"/>
                <a:cs typeface="Verdana"/>
              </a:rPr>
              <a:t>IF</a:t>
            </a: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365">
                <a:solidFill>
                  <a:srgbClr val="292929"/>
                </a:solidFill>
                <a:latin typeface="Verdana"/>
                <a:cs typeface="Verdana"/>
              </a:rPr>
              <a:t>-</a:t>
            </a:r>
            <a:r>
              <a:rPr dirty="0" sz="2800" spc="-15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292929"/>
                </a:solidFill>
                <a:latin typeface="Verdana"/>
                <a:cs typeface="Verdana"/>
              </a:rPr>
              <a:t>Loose</a:t>
            </a: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292929"/>
                </a:solidFill>
                <a:latin typeface="Verdana"/>
                <a:cs typeface="Verdana"/>
              </a:rPr>
              <a:t>Furniture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 spc="-35">
                <a:solidFill>
                  <a:srgbClr val="292929"/>
                </a:solidFill>
                <a:latin typeface="Verdana"/>
                <a:cs typeface="Verdana"/>
              </a:rPr>
              <a:t>FN-</a:t>
            </a:r>
            <a:r>
              <a:rPr dirty="0" sz="2800" spc="-2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92929"/>
                </a:solidFill>
                <a:latin typeface="Verdana"/>
                <a:cs typeface="Verdana"/>
              </a:rPr>
              <a:t>Finishes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 spc="-235">
                <a:solidFill>
                  <a:srgbClr val="292929"/>
                </a:solidFill>
                <a:latin typeface="Verdana"/>
                <a:cs typeface="Verdana"/>
              </a:rPr>
              <a:t>EQ</a:t>
            </a:r>
            <a:r>
              <a:rPr dirty="0" sz="2800" spc="-13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365">
                <a:solidFill>
                  <a:srgbClr val="292929"/>
                </a:solidFill>
                <a:latin typeface="Verdana"/>
                <a:cs typeface="Verdana"/>
              </a:rPr>
              <a:t>-</a:t>
            </a:r>
            <a:r>
              <a:rPr dirty="0" sz="2800" spc="-13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92929"/>
                </a:solidFill>
                <a:latin typeface="Verdana"/>
                <a:cs typeface="Verdana"/>
              </a:rPr>
              <a:t>Equipment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8998" y="198303"/>
            <a:ext cx="13891445" cy="99151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6479" y="1468431"/>
            <a:ext cx="3845560" cy="149225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600" spc="325"/>
              <a:t>Detail</a:t>
            </a:r>
            <a:endParaRPr sz="9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4668" y="4054474"/>
            <a:ext cx="9820275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480">
                <a:solidFill>
                  <a:srgbClr val="000000"/>
                </a:solidFill>
              </a:rPr>
              <a:t>All</a:t>
            </a:r>
            <a:r>
              <a:rPr dirty="0" sz="12000" spc="-620">
                <a:solidFill>
                  <a:srgbClr val="000000"/>
                </a:solidFill>
              </a:rPr>
              <a:t> </a:t>
            </a:r>
            <a:r>
              <a:rPr dirty="0" sz="12000" spc="475">
                <a:solidFill>
                  <a:srgbClr val="000000"/>
                </a:solidFill>
              </a:rPr>
              <a:t>the</a:t>
            </a:r>
            <a:r>
              <a:rPr dirty="0" sz="12000" spc="-615">
                <a:solidFill>
                  <a:srgbClr val="000000"/>
                </a:solidFill>
              </a:rPr>
              <a:t> </a:t>
            </a:r>
            <a:r>
              <a:rPr dirty="0" sz="12000" spc="440">
                <a:solidFill>
                  <a:srgbClr val="000000"/>
                </a:solidFill>
              </a:rPr>
              <a:t>best!</a:t>
            </a:r>
            <a:endParaRPr sz="12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82515" y="3669870"/>
            <a:ext cx="4133849" cy="23907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241300" rIns="0" bIns="0" rtlCol="0" vert="horz">
            <a:spAutoFit/>
          </a:bodyPr>
          <a:lstStyle/>
          <a:p>
            <a:pPr marL="12700" marR="306070">
              <a:lnSpc>
                <a:spcPts val="9000"/>
              </a:lnSpc>
              <a:spcBef>
                <a:spcPts val="1900"/>
              </a:spcBef>
            </a:pPr>
            <a:r>
              <a:rPr dirty="0" spc="355"/>
              <a:t>The </a:t>
            </a:r>
            <a:r>
              <a:rPr dirty="0" spc="540"/>
              <a:t>Client</a:t>
            </a:r>
          </a:p>
          <a:p>
            <a:pPr marL="12700" marR="814705">
              <a:lnSpc>
                <a:spcPct val="114599"/>
              </a:lnSpc>
              <a:spcBef>
                <a:spcPts val="2155"/>
              </a:spcBef>
            </a:pPr>
            <a:r>
              <a:rPr dirty="0" sz="2400"/>
              <a:t>Couple</a:t>
            </a:r>
            <a:r>
              <a:rPr dirty="0" sz="2400" spc="-80"/>
              <a:t> </a:t>
            </a:r>
            <a:r>
              <a:rPr dirty="0" sz="2400" spc="-114"/>
              <a:t>in</a:t>
            </a:r>
            <a:r>
              <a:rPr dirty="0" sz="2400" spc="-75"/>
              <a:t> </a:t>
            </a:r>
            <a:r>
              <a:rPr dirty="0" sz="2400" spc="-114"/>
              <a:t>their</a:t>
            </a:r>
            <a:r>
              <a:rPr dirty="0" sz="2400" spc="-75"/>
              <a:t> </a:t>
            </a:r>
            <a:r>
              <a:rPr dirty="0" sz="2400" spc="-20"/>
              <a:t>50's </a:t>
            </a:r>
            <a:r>
              <a:rPr dirty="0" sz="2400" spc="-55"/>
              <a:t>Daughter</a:t>
            </a:r>
            <a:r>
              <a:rPr dirty="0" sz="2400" spc="-160"/>
              <a:t> </a:t>
            </a:r>
            <a:r>
              <a:rPr dirty="0" sz="2400" spc="-420"/>
              <a:t>15</a:t>
            </a:r>
            <a:r>
              <a:rPr dirty="0" sz="2400" spc="-125"/>
              <a:t> </a:t>
            </a:r>
            <a:r>
              <a:rPr dirty="0" sz="2400" spc="-25"/>
              <a:t>years</a:t>
            </a:r>
            <a:r>
              <a:rPr dirty="0" sz="2400" spc="-175"/>
              <a:t> </a:t>
            </a:r>
            <a:r>
              <a:rPr dirty="0" sz="2400" spc="-25"/>
              <a:t>old</a:t>
            </a:r>
            <a:endParaRPr sz="2400"/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spc="-10"/>
              <a:t>Owners</a:t>
            </a:r>
            <a:endParaRPr sz="2400"/>
          </a:p>
          <a:p>
            <a:pPr marL="12700" marR="5080">
              <a:lnSpc>
                <a:spcPct val="114599"/>
              </a:lnSpc>
            </a:pPr>
            <a:r>
              <a:rPr dirty="0" sz="2400" spc="-70"/>
              <a:t>French</a:t>
            </a:r>
            <a:r>
              <a:rPr dirty="0" sz="2400" spc="-130"/>
              <a:t> </a:t>
            </a:r>
            <a:r>
              <a:rPr dirty="0" sz="2400" spc="-35"/>
              <a:t>expats</a:t>
            </a:r>
            <a:r>
              <a:rPr dirty="0" sz="2400" spc="-125"/>
              <a:t> </a:t>
            </a:r>
            <a:r>
              <a:rPr dirty="0" sz="2400" spc="-114"/>
              <a:t>in</a:t>
            </a:r>
            <a:r>
              <a:rPr dirty="0" sz="2400" spc="-125"/>
              <a:t> </a:t>
            </a:r>
            <a:r>
              <a:rPr dirty="0" sz="2400" spc="-25"/>
              <a:t>Singapore </a:t>
            </a:r>
            <a:r>
              <a:rPr dirty="0" sz="2400" spc="-110"/>
              <a:t>Both </a:t>
            </a:r>
            <a:r>
              <a:rPr dirty="0" sz="2400" spc="-10"/>
              <a:t>working</a:t>
            </a:r>
            <a:endParaRPr sz="2400"/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400"/>
          </a:p>
          <a:p>
            <a:pPr marL="12700">
              <a:lnSpc>
                <a:spcPct val="100000"/>
              </a:lnSpc>
            </a:pPr>
            <a:r>
              <a:rPr dirty="0" sz="2400" spc="-65"/>
              <a:t>No</a:t>
            </a:r>
            <a:r>
              <a:rPr dirty="0" sz="2400" spc="-150"/>
              <a:t> </a:t>
            </a:r>
            <a:r>
              <a:rPr dirty="0" sz="2400" spc="-20"/>
              <a:t>pets</a:t>
            </a:r>
            <a:endParaRPr sz="24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0937" y="0"/>
            <a:ext cx="5038724" cy="1028699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82033" y="6126040"/>
            <a:ext cx="114300" cy="11429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82033" y="6545140"/>
            <a:ext cx="114300" cy="114299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391795">
              <a:lnSpc>
                <a:spcPct val="114599"/>
              </a:lnSpc>
              <a:spcBef>
                <a:spcPts val="100"/>
              </a:spcBef>
            </a:pPr>
            <a:r>
              <a:rPr dirty="0"/>
              <a:t>We</a:t>
            </a:r>
            <a:r>
              <a:rPr dirty="0" spc="-145"/>
              <a:t> </a:t>
            </a:r>
            <a:r>
              <a:rPr dirty="0"/>
              <a:t>moved</a:t>
            </a:r>
            <a:r>
              <a:rPr dirty="0" spc="-125"/>
              <a:t> </a:t>
            </a:r>
            <a:r>
              <a:rPr dirty="0" spc="-114"/>
              <a:t>in</a:t>
            </a:r>
            <a:r>
              <a:rPr dirty="0" spc="-125"/>
              <a:t> </a:t>
            </a:r>
            <a:r>
              <a:rPr dirty="0" spc="-95"/>
              <a:t>this</a:t>
            </a:r>
            <a:r>
              <a:rPr dirty="0" spc="-125"/>
              <a:t> </a:t>
            </a:r>
            <a:r>
              <a:rPr dirty="0" spc="-10"/>
              <a:t>apartment </a:t>
            </a:r>
            <a:r>
              <a:rPr dirty="0" spc="-55"/>
              <a:t>during</a:t>
            </a:r>
            <a:r>
              <a:rPr dirty="0" spc="-130"/>
              <a:t> </a:t>
            </a:r>
            <a:r>
              <a:rPr dirty="0" spc="175"/>
              <a:t>co-</a:t>
            </a:r>
            <a:r>
              <a:rPr dirty="0" spc="-60"/>
              <a:t>vid</a:t>
            </a:r>
            <a:r>
              <a:rPr dirty="0" spc="-130"/>
              <a:t> </a:t>
            </a:r>
            <a:r>
              <a:rPr dirty="0"/>
              <a:t>so</a:t>
            </a:r>
            <a:r>
              <a:rPr dirty="0" spc="-130"/>
              <a:t> </a:t>
            </a:r>
            <a:r>
              <a:rPr dirty="0"/>
              <a:t>we</a:t>
            </a:r>
            <a:r>
              <a:rPr dirty="0" spc="-130"/>
              <a:t> </a:t>
            </a:r>
            <a:r>
              <a:rPr dirty="0" spc="-65"/>
              <a:t>couldn’t</a:t>
            </a:r>
            <a:r>
              <a:rPr dirty="0" spc="-130"/>
              <a:t> </a:t>
            </a:r>
            <a:r>
              <a:rPr dirty="0" spc="-25"/>
              <a:t>do </a:t>
            </a:r>
            <a:r>
              <a:rPr dirty="0" spc="-10"/>
              <a:t>renovations.</a:t>
            </a:r>
          </a:p>
          <a:p>
            <a:pPr>
              <a:lnSpc>
                <a:spcPct val="100000"/>
              </a:lnSpc>
              <a:spcBef>
                <a:spcPts val="380"/>
              </a:spcBef>
            </a:pPr>
          </a:p>
          <a:p>
            <a:pPr marL="12700" marR="59690">
              <a:lnSpc>
                <a:spcPct val="114599"/>
              </a:lnSpc>
            </a:pPr>
            <a:r>
              <a:rPr dirty="0"/>
              <a:t>We</a:t>
            </a:r>
            <a:r>
              <a:rPr dirty="0" spc="-105"/>
              <a:t> </a:t>
            </a:r>
            <a:r>
              <a:rPr dirty="0" spc="-25"/>
              <a:t>want</a:t>
            </a:r>
            <a:r>
              <a:rPr dirty="0" spc="-105"/>
              <a:t> </a:t>
            </a:r>
            <a:r>
              <a:rPr dirty="0" spc="-30"/>
              <a:t>to</a:t>
            </a:r>
            <a:r>
              <a:rPr dirty="0" spc="-105"/>
              <a:t> </a:t>
            </a:r>
            <a:r>
              <a:rPr dirty="0"/>
              <a:t>change</a:t>
            </a:r>
            <a:r>
              <a:rPr dirty="0" spc="-105"/>
              <a:t> </a:t>
            </a:r>
            <a:r>
              <a:rPr dirty="0" spc="-80"/>
              <a:t>everything</a:t>
            </a:r>
            <a:r>
              <a:rPr dirty="0" spc="-105"/>
              <a:t> </a:t>
            </a:r>
            <a:r>
              <a:rPr dirty="0" spc="-25"/>
              <a:t>for </a:t>
            </a:r>
            <a:r>
              <a:rPr dirty="0" spc="140"/>
              <a:t>a</a:t>
            </a:r>
            <a:r>
              <a:rPr dirty="0" spc="-45"/>
              <a:t> </a:t>
            </a:r>
            <a:r>
              <a:rPr dirty="0" spc="-110"/>
              <a:t>full</a:t>
            </a:r>
            <a:r>
              <a:rPr dirty="0" spc="-40"/>
              <a:t> </a:t>
            </a:r>
            <a:r>
              <a:rPr dirty="0"/>
              <a:t>re-</a:t>
            </a:r>
            <a:r>
              <a:rPr dirty="0" spc="-20"/>
              <a:t>vamp.</a:t>
            </a:r>
          </a:p>
          <a:p>
            <a:pPr>
              <a:lnSpc>
                <a:spcPct val="100000"/>
              </a:lnSpc>
              <a:spcBef>
                <a:spcPts val="385"/>
              </a:spcBef>
            </a:pPr>
          </a:p>
          <a:p>
            <a:pPr marL="12700" marR="226060">
              <a:lnSpc>
                <a:spcPct val="114599"/>
              </a:lnSpc>
            </a:pPr>
            <a:r>
              <a:rPr dirty="0"/>
              <a:t>We</a:t>
            </a:r>
            <a:r>
              <a:rPr dirty="0" spc="-175"/>
              <a:t> </a:t>
            </a:r>
            <a:r>
              <a:rPr dirty="0" spc="-25"/>
              <a:t>want</a:t>
            </a:r>
            <a:r>
              <a:rPr dirty="0" spc="-170"/>
              <a:t> </a:t>
            </a:r>
            <a:r>
              <a:rPr dirty="0" spc="-30"/>
              <a:t>to</a:t>
            </a:r>
            <a:r>
              <a:rPr dirty="0" spc="-175"/>
              <a:t> </a:t>
            </a:r>
            <a:r>
              <a:rPr dirty="0"/>
              <a:t>have</a:t>
            </a:r>
            <a:r>
              <a:rPr dirty="0" spc="-170"/>
              <a:t> </a:t>
            </a:r>
            <a:r>
              <a:rPr dirty="0" spc="140"/>
              <a:t>a</a:t>
            </a:r>
            <a:r>
              <a:rPr dirty="0" spc="-175"/>
              <a:t> </a:t>
            </a:r>
            <a:r>
              <a:rPr dirty="0"/>
              <a:t>design</a:t>
            </a:r>
            <a:r>
              <a:rPr dirty="0" spc="-170"/>
              <a:t> </a:t>
            </a:r>
            <a:r>
              <a:rPr dirty="0" spc="-20"/>
              <a:t>made </a:t>
            </a:r>
            <a:r>
              <a:rPr dirty="0" spc="-114"/>
              <a:t>with</a:t>
            </a:r>
            <a:r>
              <a:rPr dirty="0" spc="-110"/>
              <a:t> </a:t>
            </a:r>
            <a:r>
              <a:rPr dirty="0" spc="-145"/>
              <a:t>2</a:t>
            </a:r>
            <a:r>
              <a:rPr dirty="0" spc="-110"/>
              <a:t> </a:t>
            </a:r>
            <a:r>
              <a:rPr dirty="0" spc="-10"/>
              <a:t>options:</a:t>
            </a:r>
          </a:p>
          <a:p>
            <a:pPr marL="530225" marR="908685">
              <a:lnSpc>
                <a:spcPct val="114599"/>
              </a:lnSpc>
            </a:pPr>
            <a:r>
              <a:rPr dirty="0" spc="-40"/>
              <a:t>keeping</a:t>
            </a:r>
            <a:r>
              <a:rPr dirty="0" spc="-135"/>
              <a:t> </a:t>
            </a:r>
            <a:r>
              <a:rPr dirty="0" spc="-60"/>
              <a:t>the</a:t>
            </a:r>
            <a:r>
              <a:rPr dirty="0" spc="-130"/>
              <a:t> </a:t>
            </a:r>
            <a:r>
              <a:rPr dirty="0" spc="-100"/>
              <a:t>existing</a:t>
            </a:r>
            <a:r>
              <a:rPr dirty="0" spc="-125"/>
              <a:t> </a:t>
            </a:r>
            <a:r>
              <a:rPr dirty="0" spc="-40"/>
              <a:t>floor </a:t>
            </a:r>
            <a:r>
              <a:rPr dirty="0" spc="-35"/>
              <a:t>new</a:t>
            </a:r>
            <a:r>
              <a:rPr dirty="0" spc="-165"/>
              <a:t> </a:t>
            </a:r>
            <a:r>
              <a:rPr dirty="0" spc="-10"/>
              <a:t>flooring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</a:p>
          <a:p>
            <a:pPr marL="12700">
              <a:lnSpc>
                <a:spcPct val="100000"/>
              </a:lnSpc>
            </a:pPr>
            <a:r>
              <a:rPr dirty="0" spc="-90"/>
              <a:t>The </a:t>
            </a:r>
            <a:r>
              <a:rPr dirty="0" spc="-80"/>
              <a:t>kitchen</a:t>
            </a:r>
            <a:r>
              <a:rPr dirty="0" spc="-85"/>
              <a:t> </a:t>
            </a:r>
            <a:r>
              <a:rPr dirty="0" spc="-130"/>
              <a:t>will</a:t>
            </a:r>
            <a:r>
              <a:rPr dirty="0" spc="-85"/>
              <a:t> </a:t>
            </a:r>
            <a:r>
              <a:rPr dirty="0"/>
              <a:t>be</a:t>
            </a:r>
            <a:r>
              <a:rPr dirty="0" spc="-85"/>
              <a:t> </a:t>
            </a:r>
            <a:r>
              <a:rPr dirty="0" spc="-10"/>
              <a:t>redone</a:t>
            </a:r>
          </a:p>
          <a:p>
            <a:pPr>
              <a:lnSpc>
                <a:spcPct val="100000"/>
              </a:lnSpc>
              <a:spcBef>
                <a:spcPts val="805"/>
              </a:spcBef>
            </a:pPr>
          </a:p>
          <a:p>
            <a:pPr marL="12700">
              <a:lnSpc>
                <a:spcPct val="100000"/>
              </a:lnSpc>
            </a:pPr>
            <a:r>
              <a:rPr dirty="0" spc="-100"/>
              <a:t>All</a:t>
            </a:r>
            <a:r>
              <a:rPr dirty="0" spc="-105"/>
              <a:t> </a:t>
            </a:r>
            <a:r>
              <a:rPr dirty="0" spc="-110"/>
              <a:t>furniture</a:t>
            </a:r>
            <a:r>
              <a:rPr dirty="0" spc="-105"/>
              <a:t> </a:t>
            </a:r>
            <a:r>
              <a:rPr dirty="0" spc="-180"/>
              <a:t>&amp;</a:t>
            </a:r>
            <a:r>
              <a:rPr dirty="0" spc="-105"/>
              <a:t> </a:t>
            </a:r>
            <a:r>
              <a:rPr dirty="0" spc="75"/>
              <a:t>deco</a:t>
            </a:r>
            <a:r>
              <a:rPr dirty="0" spc="-105"/>
              <a:t> </a:t>
            </a:r>
            <a:r>
              <a:rPr dirty="0" spc="-30"/>
              <a:t>to</a:t>
            </a:r>
            <a:r>
              <a:rPr dirty="0" spc="-105"/>
              <a:t> </a:t>
            </a:r>
            <a:r>
              <a:rPr dirty="0"/>
              <a:t>be</a:t>
            </a:r>
            <a:r>
              <a:rPr dirty="0" spc="-100"/>
              <a:t> </a:t>
            </a:r>
            <a:r>
              <a:rPr dirty="0" spc="35"/>
              <a:t>changed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750258" y="1379087"/>
            <a:ext cx="245999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5"/>
              <a:t>Client's</a:t>
            </a:r>
            <a:r>
              <a:rPr dirty="0" sz="3200" spc="-210"/>
              <a:t> </a:t>
            </a:r>
            <a:r>
              <a:rPr dirty="0" sz="3200" spc="-95"/>
              <a:t>Brief</a:t>
            </a:r>
            <a:endParaRPr sz="3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04595" cy="10285730"/>
            <a:chOff x="0" y="0"/>
            <a:chExt cx="1204595" cy="102857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204595" cy="10285730"/>
            </a:xfrm>
            <a:custGeom>
              <a:avLst/>
              <a:gdLst/>
              <a:ahLst/>
              <a:cxnLst/>
              <a:rect l="l" t="t" r="r" b="b"/>
              <a:pathLst>
                <a:path w="1204595" h="10285730">
                  <a:moveTo>
                    <a:pt x="1204510" y="10285391"/>
                  </a:moveTo>
                  <a:lnTo>
                    <a:pt x="0" y="10285391"/>
                  </a:lnTo>
                  <a:lnTo>
                    <a:pt x="0" y="0"/>
                  </a:lnTo>
                  <a:lnTo>
                    <a:pt x="1204510" y="0"/>
                  </a:lnTo>
                  <a:lnTo>
                    <a:pt x="1204510" y="10285391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40969" y="2658185"/>
              <a:ext cx="522605" cy="4970780"/>
            </a:xfrm>
            <a:custGeom>
              <a:avLst/>
              <a:gdLst/>
              <a:ahLst/>
              <a:cxnLst/>
              <a:rect l="l" t="t" r="r" b="b"/>
              <a:pathLst>
                <a:path w="522605" h="4970780">
                  <a:moveTo>
                    <a:pt x="522566" y="4709363"/>
                  </a:moveTo>
                  <a:lnTo>
                    <a:pt x="518350" y="4662386"/>
                  </a:lnTo>
                  <a:lnTo>
                    <a:pt x="506222" y="4618190"/>
                  </a:lnTo>
                  <a:lnTo>
                    <a:pt x="486892" y="4577486"/>
                  </a:lnTo>
                  <a:lnTo>
                    <a:pt x="461111" y="4541012"/>
                  </a:lnTo>
                  <a:lnTo>
                    <a:pt x="429615" y="4509528"/>
                  </a:lnTo>
                  <a:lnTo>
                    <a:pt x="393153" y="4483747"/>
                  </a:lnTo>
                  <a:lnTo>
                    <a:pt x="352450" y="4464418"/>
                  </a:lnTo>
                  <a:lnTo>
                    <a:pt x="308241" y="4452290"/>
                  </a:lnTo>
                  <a:lnTo>
                    <a:pt x="261277" y="4448073"/>
                  </a:lnTo>
                  <a:lnTo>
                    <a:pt x="214312" y="4452290"/>
                  </a:lnTo>
                  <a:lnTo>
                    <a:pt x="170103" y="4464418"/>
                  </a:lnTo>
                  <a:lnTo>
                    <a:pt x="129400" y="4483747"/>
                  </a:lnTo>
                  <a:lnTo>
                    <a:pt x="92938" y="4509528"/>
                  </a:lnTo>
                  <a:lnTo>
                    <a:pt x="61442" y="4541012"/>
                  </a:lnTo>
                  <a:lnTo>
                    <a:pt x="35674" y="4577486"/>
                  </a:lnTo>
                  <a:lnTo>
                    <a:pt x="16344" y="4618190"/>
                  </a:lnTo>
                  <a:lnTo>
                    <a:pt x="4203" y="4662386"/>
                  </a:lnTo>
                  <a:lnTo>
                    <a:pt x="0" y="4709363"/>
                  </a:lnTo>
                  <a:lnTo>
                    <a:pt x="4203" y="4756328"/>
                  </a:lnTo>
                  <a:lnTo>
                    <a:pt x="16344" y="4800524"/>
                  </a:lnTo>
                  <a:lnTo>
                    <a:pt x="35674" y="4841227"/>
                  </a:lnTo>
                  <a:lnTo>
                    <a:pt x="61442" y="4877701"/>
                  </a:lnTo>
                  <a:lnTo>
                    <a:pt x="92938" y="4909185"/>
                  </a:lnTo>
                  <a:lnTo>
                    <a:pt x="129400" y="4934966"/>
                  </a:lnTo>
                  <a:lnTo>
                    <a:pt x="170103" y="4954295"/>
                  </a:lnTo>
                  <a:lnTo>
                    <a:pt x="214312" y="4966436"/>
                  </a:lnTo>
                  <a:lnTo>
                    <a:pt x="261277" y="4970640"/>
                  </a:lnTo>
                  <a:lnTo>
                    <a:pt x="308241" y="4966436"/>
                  </a:lnTo>
                  <a:lnTo>
                    <a:pt x="352450" y="4954295"/>
                  </a:lnTo>
                  <a:lnTo>
                    <a:pt x="393153" y="4934966"/>
                  </a:lnTo>
                  <a:lnTo>
                    <a:pt x="429615" y="4909185"/>
                  </a:lnTo>
                  <a:lnTo>
                    <a:pt x="461111" y="4877701"/>
                  </a:lnTo>
                  <a:lnTo>
                    <a:pt x="486892" y="4841227"/>
                  </a:lnTo>
                  <a:lnTo>
                    <a:pt x="506222" y="4800524"/>
                  </a:lnTo>
                  <a:lnTo>
                    <a:pt x="518350" y="4756328"/>
                  </a:lnTo>
                  <a:lnTo>
                    <a:pt x="522566" y="4709363"/>
                  </a:lnTo>
                  <a:close/>
                </a:path>
                <a:path w="522605" h="4970780">
                  <a:moveTo>
                    <a:pt x="522566" y="261277"/>
                  </a:moveTo>
                  <a:lnTo>
                    <a:pt x="518350" y="214312"/>
                  </a:lnTo>
                  <a:lnTo>
                    <a:pt x="506222" y="170116"/>
                  </a:lnTo>
                  <a:lnTo>
                    <a:pt x="486892" y="129413"/>
                  </a:lnTo>
                  <a:lnTo>
                    <a:pt x="461111" y="92938"/>
                  </a:lnTo>
                  <a:lnTo>
                    <a:pt x="429615" y="61455"/>
                  </a:lnTo>
                  <a:lnTo>
                    <a:pt x="393153" y="35674"/>
                  </a:lnTo>
                  <a:lnTo>
                    <a:pt x="352450" y="16344"/>
                  </a:lnTo>
                  <a:lnTo>
                    <a:pt x="308241" y="4203"/>
                  </a:lnTo>
                  <a:lnTo>
                    <a:pt x="261277" y="0"/>
                  </a:lnTo>
                  <a:lnTo>
                    <a:pt x="214312" y="4203"/>
                  </a:lnTo>
                  <a:lnTo>
                    <a:pt x="170103" y="16344"/>
                  </a:lnTo>
                  <a:lnTo>
                    <a:pt x="129400" y="35674"/>
                  </a:lnTo>
                  <a:lnTo>
                    <a:pt x="92938" y="61455"/>
                  </a:lnTo>
                  <a:lnTo>
                    <a:pt x="61442" y="92938"/>
                  </a:lnTo>
                  <a:lnTo>
                    <a:pt x="35674" y="129413"/>
                  </a:lnTo>
                  <a:lnTo>
                    <a:pt x="16344" y="170116"/>
                  </a:lnTo>
                  <a:lnTo>
                    <a:pt x="4203" y="214312"/>
                  </a:lnTo>
                  <a:lnTo>
                    <a:pt x="0" y="261277"/>
                  </a:lnTo>
                  <a:lnTo>
                    <a:pt x="4203" y="308254"/>
                  </a:lnTo>
                  <a:lnTo>
                    <a:pt x="16344" y="352450"/>
                  </a:lnTo>
                  <a:lnTo>
                    <a:pt x="35674" y="393153"/>
                  </a:lnTo>
                  <a:lnTo>
                    <a:pt x="61442" y="429628"/>
                  </a:lnTo>
                  <a:lnTo>
                    <a:pt x="92938" y="461111"/>
                  </a:lnTo>
                  <a:lnTo>
                    <a:pt x="129400" y="486892"/>
                  </a:lnTo>
                  <a:lnTo>
                    <a:pt x="170103" y="506222"/>
                  </a:lnTo>
                  <a:lnTo>
                    <a:pt x="214312" y="518350"/>
                  </a:lnTo>
                  <a:lnTo>
                    <a:pt x="261277" y="522566"/>
                  </a:lnTo>
                  <a:lnTo>
                    <a:pt x="308241" y="518350"/>
                  </a:lnTo>
                  <a:lnTo>
                    <a:pt x="352450" y="506222"/>
                  </a:lnTo>
                  <a:lnTo>
                    <a:pt x="393153" y="486892"/>
                  </a:lnTo>
                  <a:lnTo>
                    <a:pt x="429615" y="461111"/>
                  </a:lnTo>
                  <a:lnTo>
                    <a:pt x="461111" y="429628"/>
                  </a:lnTo>
                  <a:lnTo>
                    <a:pt x="486892" y="393153"/>
                  </a:lnTo>
                  <a:lnTo>
                    <a:pt x="506222" y="352450"/>
                  </a:lnTo>
                  <a:lnTo>
                    <a:pt x="518350" y="308254"/>
                  </a:lnTo>
                  <a:lnTo>
                    <a:pt x="522566" y="2612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797426" y="3061964"/>
            <a:ext cx="4215130" cy="0"/>
          </a:xfrm>
          <a:custGeom>
            <a:avLst/>
            <a:gdLst/>
            <a:ahLst/>
            <a:cxnLst/>
            <a:rect l="l" t="t" r="r" b="b"/>
            <a:pathLst>
              <a:path w="4215130" h="0">
                <a:moveTo>
                  <a:pt x="0" y="0"/>
                </a:moveTo>
                <a:lnTo>
                  <a:pt x="4215113" y="0"/>
                </a:lnTo>
              </a:path>
            </a:pathLst>
          </a:custGeom>
          <a:ln w="9524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0476270" y="0"/>
            <a:ext cx="6515100" cy="10283825"/>
            <a:chOff x="10476270" y="0"/>
            <a:chExt cx="6515100" cy="10283825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270" y="0"/>
              <a:ext cx="6515099" cy="1028363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4886790" y="5625965"/>
              <a:ext cx="603885" cy="500380"/>
            </a:xfrm>
            <a:custGeom>
              <a:avLst/>
              <a:gdLst/>
              <a:ahLst/>
              <a:cxnLst/>
              <a:rect l="l" t="t" r="r" b="b"/>
              <a:pathLst>
                <a:path w="603884" h="500379">
                  <a:moveTo>
                    <a:pt x="298122" y="150326"/>
                  </a:moveTo>
                  <a:lnTo>
                    <a:pt x="598771" y="142696"/>
                  </a:lnTo>
                  <a:lnTo>
                    <a:pt x="598964" y="150326"/>
                  </a:lnTo>
                  <a:lnTo>
                    <a:pt x="298122" y="150326"/>
                  </a:lnTo>
                  <a:close/>
                </a:path>
                <a:path w="603884" h="500379">
                  <a:moveTo>
                    <a:pt x="303178" y="349596"/>
                  </a:moveTo>
                  <a:lnTo>
                    <a:pt x="298122" y="150326"/>
                  </a:lnTo>
                  <a:lnTo>
                    <a:pt x="598964" y="150326"/>
                  </a:lnTo>
                  <a:lnTo>
                    <a:pt x="603828" y="341967"/>
                  </a:lnTo>
                  <a:lnTo>
                    <a:pt x="303178" y="349596"/>
                  </a:lnTo>
                  <a:close/>
                </a:path>
                <a:path w="603884" h="500379">
                  <a:moveTo>
                    <a:pt x="0" y="257591"/>
                  </a:moveTo>
                  <a:lnTo>
                    <a:pt x="294307" y="0"/>
                  </a:lnTo>
                  <a:lnTo>
                    <a:pt x="306993" y="499922"/>
                  </a:lnTo>
                  <a:lnTo>
                    <a:pt x="0" y="257591"/>
                  </a:lnTo>
                  <a:close/>
                </a:path>
              </a:pathLst>
            </a:custGeom>
            <a:solidFill>
              <a:srgbClr val="F4BF1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779964" y="3401758"/>
            <a:ext cx="4782185" cy="5955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0">
                <a:solidFill>
                  <a:srgbClr val="292929"/>
                </a:solidFill>
                <a:latin typeface="Verdana"/>
                <a:cs typeface="Verdana"/>
              </a:rPr>
              <a:t>in</a:t>
            </a:r>
            <a:r>
              <a:rPr dirty="0" sz="3200" spc="-2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3200" spc="155">
                <a:solidFill>
                  <a:srgbClr val="292929"/>
                </a:solidFill>
                <a:latin typeface="Verdana"/>
                <a:cs typeface="Verdana"/>
              </a:rPr>
              <a:t>cm</a:t>
            </a: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3200">
              <a:latin typeface="Verdana"/>
              <a:cs typeface="Verdana"/>
            </a:endParaRPr>
          </a:p>
          <a:p>
            <a:pPr marL="12700" marR="5080">
              <a:lnSpc>
                <a:spcPct val="116500"/>
              </a:lnSpc>
              <a:spcBef>
                <a:spcPts val="5"/>
              </a:spcBef>
            </a:pPr>
            <a:r>
              <a:rPr dirty="0" sz="2200" spc="-30">
                <a:solidFill>
                  <a:srgbClr val="292929"/>
                </a:solidFill>
                <a:latin typeface="Verdana"/>
                <a:cs typeface="Verdana"/>
              </a:rPr>
              <a:t>Details</a:t>
            </a:r>
            <a:r>
              <a:rPr dirty="0" sz="2200" spc="-13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292929"/>
                </a:solidFill>
                <a:latin typeface="Verdana"/>
                <a:cs typeface="Verdana"/>
              </a:rPr>
              <a:t>of</a:t>
            </a:r>
            <a:r>
              <a:rPr dirty="0" sz="2200" spc="-13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Verdana"/>
                <a:cs typeface="Verdana"/>
              </a:rPr>
              <a:t>living</a:t>
            </a:r>
            <a:r>
              <a:rPr dirty="0" sz="2200" spc="-13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292929"/>
                </a:solidFill>
                <a:latin typeface="Verdana"/>
                <a:cs typeface="Verdana"/>
              </a:rPr>
              <a:t>room</a:t>
            </a:r>
            <a:r>
              <a:rPr dirty="0" sz="2200" spc="-13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292929"/>
                </a:solidFill>
                <a:latin typeface="Verdana"/>
                <a:cs typeface="Verdana"/>
              </a:rPr>
              <a:t>ceiling</a:t>
            </a:r>
            <a:r>
              <a:rPr dirty="0" sz="2200" spc="-13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Verdana"/>
                <a:cs typeface="Verdana"/>
              </a:rPr>
              <a:t>in</a:t>
            </a:r>
            <a:r>
              <a:rPr dirty="0" sz="2200" spc="-13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Verdana"/>
                <a:cs typeface="Verdana"/>
              </a:rPr>
              <a:t>the </a:t>
            </a:r>
            <a:r>
              <a:rPr dirty="0" sz="2200" spc="-90">
                <a:solidFill>
                  <a:srgbClr val="292929"/>
                </a:solidFill>
                <a:latin typeface="Verdana"/>
                <a:cs typeface="Verdana"/>
              </a:rPr>
              <a:t>next</a:t>
            </a:r>
            <a:r>
              <a:rPr dirty="0" sz="22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Verdana"/>
                <a:cs typeface="Verdana"/>
              </a:rPr>
              <a:t>slide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2200">
              <a:latin typeface="Verdana"/>
              <a:cs typeface="Verdana"/>
            </a:endParaRPr>
          </a:p>
          <a:p>
            <a:pPr marL="12700" marR="807085">
              <a:lnSpc>
                <a:spcPct val="116500"/>
              </a:lnSpc>
            </a:pPr>
            <a:r>
              <a:rPr dirty="0" sz="2200">
                <a:solidFill>
                  <a:srgbClr val="292929"/>
                </a:solidFill>
                <a:latin typeface="Verdana"/>
                <a:cs typeface="Verdana"/>
              </a:rPr>
              <a:t>Ceiling</a:t>
            </a:r>
            <a:r>
              <a:rPr dirty="0" sz="2200" spc="-13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Verdana"/>
                <a:cs typeface="Verdana"/>
              </a:rPr>
              <a:t>height</a:t>
            </a:r>
            <a:r>
              <a:rPr dirty="0" sz="2200" spc="-13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Verdana"/>
                <a:cs typeface="Verdana"/>
              </a:rPr>
              <a:t>in</a:t>
            </a:r>
            <a:r>
              <a:rPr dirty="0" sz="2200" spc="-13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Verdana"/>
                <a:cs typeface="Verdana"/>
              </a:rPr>
              <a:t>kitchen</a:t>
            </a:r>
            <a:r>
              <a:rPr dirty="0" sz="2200" spc="-13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45">
                <a:solidFill>
                  <a:srgbClr val="292929"/>
                </a:solidFill>
                <a:latin typeface="Verdana"/>
                <a:cs typeface="Verdana"/>
              </a:rPr>
              <a:t>and </a:t>
            </a:r>
            <a:r>
              <a:rPr dirty="0" sz="2200" spc="-20">
                <a:solidFill>
                  <a:srgbClr val="292929"/>
                </a:solidFill>
                <a:latin typeface="Verdana"/>
                <a:cs typeface="Verdana"/>
              </a:rPr>
              <a:t>corridor</a:t>
            </a:r>
            <a:r>
              <a:rPr dirty="0" sz="2200" spc="-114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Verdana"/>
                <a:cs typeface="Verdana"/>
              </a:rPr>
              <a:t>2600mm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185"/>
              </a:spcBef>
            </a:pPr>
            <a:endParaRPr sz="2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u="heavy" sz="220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Verdana"/>
                <a:cs typeface="Verdana"/>
              </a:rPr>
              <a:t>Scope</a:t>
            </a:r>
            <a:r>
              <a:rPr dirty="0" u="heavy" sz="2200" spc="-8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Verdana"/>
                <a:cs typeface="Verdana"/>
              </a:rPr>
              <a:t> </a:t>
            </a:r>
            <a:r>
              <a:rPr dirty="0" u="heavy" sz="220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Verdana"/>
                <a:cs typeface="Verdana"/>
              </a:rPr>
              <a:t>of</a:t>
            </a:r>
            <a:r>
              <a:rPr dirty="0" u="heavy" sz="2200" spc="-8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Verdana"/>
                <a:cs typeface="Verdana"/>
              </a:rPr>
              <a:t> </a:t>
            </a:r>
            <a:r>
              <a:rPr dirty="0" u="heavy" sz="2200" spc="-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Verdana"/>
                <a:cs typeface="Verdana"/>
              </a:rPr>
              <a:t>areas:</a:t>
            </a:r>
            <a:endParaRPr sz="2200">
              <a:latin typeface="Verdana"/>
              <a:cs typeface="Verdana"/>
            </a:endParaRPr>
          </a:p>
          <a:p>
            <a:pPr marL="12700" marR="3164205">
              <a:lnSpc>
                <a:spcPct val="116500"/>
              </a:lnSpc>
            </a:pPr>
            <a:r>
              <a:rPr dirty="0" sz="2200" spc="-75">
                <a:solidFill>
                  <a:srgbClr val="292929"/>
                </a:solidFill>
                <a:latin typeface="Verdana"/>
                <a:cs typeface="Verdana"/>
              </a:rPr>
              <a:t>Living</a:t>
            </a:r>
            <a:r>
              <a:rPr dirty="0" sz="22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Verdana"/>
                <a:cs typeface="Verdana"/>
              </a:rPr>
              <a:t>room </a:t>
            </a:r>
            <a:r>
              <a:rPr dirty="0" sz="2200" spc="-10">
                <a:solidFill>
                  <a:srgbClr val="292929"/>
                </a:solidFill>
                <a:latin typeface="Verdana"/>
                <a:cs typeface="Verdana"/>
              </a:rPr>
              <a:t>Dining Corridor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endParaRPr sz="2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200" spc="-65">
                <a:solidFill>
                  <a:srgbClr val="292929"/>
                </a:solidFill>
                <a:latin typeface="Verdana"/>
                <a:cs typeface="Verdana"/>
              </a:rPr>
              <a:t>Refer</a:t>
            </a:r>
            <a:r>
              <a:rPr dirty="0" sz="2200" spc="-13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292929"/>
                </a:solidFill>
                <a:latin typeface="Verdana"/>
                <a:cs typeface="Verdana"/>
              </a:rPr>
              <a:t>to</a:t>
            </a:r>
            <a:r>
              <a:rPr dirty="0" sz="2200" spc="-15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292929"/>
                </a:solidFill>
                <a:latin typeface="Verdana"/>
                <a:cs typeface="Verdana"/>
              </a:rPr>
              <a:t>sketchup</a:t>
            </a:r>
            <a:r>
              <a:rPr dirty="0" sz="2200" spc="-13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Verdana"/>
                <a:cs typeface="Verdana"/>
              </a:rPr>
              <a:t>file</a:t>
            </a:r>
            <a:r>
              <a:rPr dirty="0" sz="2200" spc="-13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150">
                <a:solidFill>
                  <a:srgbClr val="292929"/>
                </a:solidFill>
                <a:latin typeface="Verdana"/>
                <a:cs typeface="Verdana"/>
              </a:rPr>
              <a:t>&amp;</a:t>
            </a:r>
            <a:r>
              <a:rPr dirty="0" sz="2200" spc="-114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Verdana"/>
                <a:cs typeface="Verdana"/>
              </a:rPr>
              <a:t>videos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1920">
              <a:lnSpc>
                <a:spcPct val="100000"/>
              </a:lnSpc>
              <a:spcBef>
                <a:spcPts val="100"/>
              </a:spcBef>
            </a:pPr>
            <a:r>
              <a:rPr dirty="0" spc="425"/>
              <a:t>Layout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04595" cy="10285730"/>
            <a:chOff x="0" y="0"/>
            <a:chExt cx="1204595" cy="102857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204595" cy="10285730"/>
            </a:xfrm>
            <a:custGeom>
              <a:avLst/>
              <a:gdLst/>
              <a:ahLst/>
              <a:cxnLst/>
              <a:rect l="l" t="t" r="r" b="b"/>
              <a:pathLst>
                <a:path w="1204595" h="10285730">
                  <a:moveTo>
                    <a:pt x="1204510" y="10285391"/>
                  </a:moveTo>
                  <a:lnTo>
                    <a:pt x="0" y="10285391"/>
                  </a:lnTo>
                  <a:lnTo>
                    <a:pt x="0" y="0"/>
                  </a:lnTo>
                  <a:lnTo>
                    <a:pt x="1204510" y="0"/>
                  </a:lnTo>
                  <a:lnTo>
                    <a:pt x="1204510" y="10285391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40969" y="2658185"/>
              <a:ext cx="522605" cy="4970780"/>
            </a:xfrm>
            <a:custGeom>
              <a:avLst/>
              <a:gdLst/>
              <a:ahLst/>
              <a:cxnLst/>
              <a:rect l="l" t="t" r="r" b="b"/>
              <a:pathLst>
                <a:path w="522605" h="4970780">
                  <a:moveTo>
                    <a:pt x="522566" y="4709363"/>
                  </a:moveTo>
                  <a:lnTo>
                    <a:pt x="518350" y="4662386"/>
                  </a:lnTo>
                  <a:lnTo>
                    <a:pt x="506222" y="4618190"/>
                  </a:lnTo>
                  <a:lnTo>
                    <a:pt x="486892" y="4577486"/>
                  </a:lnTo>
                  <a:lnTo>
                    <a:pt x="461111" y="4541012"/>
                  </a:lnTo>
                  <a:lnTo>
                    <a:pt x="429615" y="4509528"/>
                  </a:lnTo>
                  <a:lnTo>
                    <a:pt x="393153" y="4483747"/>
                  </a:lnTo>
                  <a:lnTo>
                    <a:pt x="352450" y="4464418"/>
                  </a:lnTo>
                  <a:lnTo>
                    <a:pt x="308241" y="4452290"/>
                  </a:lnTo>
                  <a:lnTo>
                    <a:pt x="261277" y="4448073"/>
                  </a:lnTo>
                  <a:lnTo>
                    <a:pt x="214312" y="4452290"/>
                  </a:lnTo>
                  <a:lnTo>
                    <a:pt x="170103" y="4464418"/>
                  </a:lnTo>
                  <a:lnTo>
                    <a:pt x="129400" y="4483747"/>
                  </a:lnTo>
                  <a:lnTo>
                    <a:pt x="92938" y="4509528"/>
                  </a:lnTo>
                  <a:lnTo>
                    <a:pt x="61442" y="4541012"/>
                  </a:lnTo>
                  <a:lnTo>
                    <a:pt x="35674" y="4577486"/>
                  </a:lnTo>
                  <a:lnTo>
                    <a:pt x="16344" y="4618190"/>
                  </a:lnTo>
                  <a:lnTo>
                    <a:pt x="4203" y="4662386"/>
                  </a:lnTo>
                  <a:lnTo>
                    <a:pt x="0" y="4709363"/>
                  </a:lnTo>
                  <a:lnTo>
                    <a:pt x="4203" y="4756328"/>
                  </a:lnTo>
                  <a:lnTo>
                    <a:pt x="16344" y="4800524"/>
                  </a:lnTo>
                  <a:lnTo>
                    <a:pt x="35674" y="4841227"/>
                  </a:lnTo>
                  <a:lnTo>
                    <a:pt x="61442" y="4877701"/>
                  </a:lnTo>
                  <a:lnTo>
                    <a:pt x="92938" y="4909185"/>
                  </a:lnTo>
                  <a:lnTo>
                    <a:pt x="129400" y="4934966"/>
                  </a:lnTo>
                  <a:lnTo>
                    <a:pt x="170103" y="4954295"/>
                  </a:lnTo>
                  <a:lnTo>
                    <a:pt x="214312" y="4966436"/>
                  </a:lnTo>
                  <a:lnTo>
                    <a:pt x="261277" y="4970640"/>
                  </a:lnTo>
                  <a:lnTo>
                    <a:pt x="308241" y="4966436"/>
                  </a:lnTo>
                  <a:lnTo>
                    <a:pt x="352450" y="4954295"/>
                  </a:lnTo>
                  <a:lnTo>
                    <a:pt x="393153" y="4934966"/>
                  </a:lnTo>
                  <a:lnTo>
                    <a:pt x="429615" y="4909185"/>
                  </a:lnTo>
                  <a:lnTo>
                    <a:pt x="461111" y="4877701"/>
                  </a:lnTo>
                  <a:lnTo>
                    <a:pt x="486892" y="4841227"/>
                  </a:lnTo>
                  <a:lnTo>
                    <a:pt x="506222" y="4800524"/>
                  </a:lnTo>
                  <a:lnTo>
                    <a:pt x="518350" y="4756328"/>
                  </a:lnTo>
                  <a:lnTo>
                    <a:pt x="522566" y="4709363"/>
                  </a:lnTo>
                  <a:close/>
                </a:path>
                <a:path w="522605" h="4970780">
                  <a:moveTo>
                    <a:pt x="522566" y="261277"/>
                  </a:moveTo>
                  <a:lnTo>
                    <a:pt x="518350" y="214312"/>
                  </a:lnTo>
                  <a:lnTo>
                    <a:pt x="506222" y="170116"/>
                  </a:lnTo>
                  <a:lnTo>
                    <a:pt x="486892" y="129413"/>
                  </a:lnTo>
                  <a:lnTo>
                    <a:pt x="461111" y="92938"/>
                  </a:lnTo>
                  <a:lnTo>
                    <a:pt x="429615" y="61455"/>
                  </a:lnTo>
                  <a:lnTo>
                    <a:pt x="393153" y="35674"/>
                  </a:lnTo>
                  <a:lnTo>
                    <a:pt x="352450" y="16344"/>
                  </a:lnTo>
                  <a:lnTo>
                    <a:pt x="308241" y="4203"/>
                  </a:lnTo>
                  <a:lnTo>
                    <a:pt x="261277" y="0"/>
                  </a:lnTo>
                  <a:lnTo>
                    <a:pt x="214312" y="4203"/>
                  </a:lnTo>
                  <a:lnTo>
                    <a:pt x="170103" y="16344"/>
                  </a:lnTo>
                  <a:lnTo>
                    <a:pt x="129400" y="35674"/>
                  </a:lnTo>
                  <a:lnTo>
                    <a:pt x="92938" y="61455"/>
                  </a:lnTo>
                  <a:lnTo>
                    <a:pt x="61442" y="92938"/>
                  </a:lnTo>
                  <a:lnTo>
                    <a:pt x="35674" y="129413"/>
                  </a:lnTo>
                  <a:lnTo>
                    <a:pt x="16344" y="170116"/>
                  </a:lnTo>
                  <a:lnTo>
                    <a:pt x="4203" y="214312"/>
                  </a:lnTo>
                  <a:lnTo>
                    <a:pt x="0" y="261277"/>
                  </a:lnTo>
                  <a:lnTo>
                    <a:pt x="4203" y="308254"/>
                  </a:lnTo>
                  <a:lnTo>
                    <a:pt x="16344" y="352450"/>
                  </a:lnTo>
                  <a:lnTo>
                    <a:pt x="35674" y="393153"/>
                  </a:lnTo>
                  <a:lnTo>
                    <a:pt x="61442" y="429628"/>
                  </a:lnTo>
                  <a:lnTo>
                    <a:pt x="92938" y="461111"/>
                  </a:lnTo>
                  <a:lnTo>
                    <a:pt x="129400" y="486892"/>
                  </a:lnTo>
                  <a:lnTo>
                    <a:pt x="170103" y="506222"/>
                  </a:lnTo>
                  <a:lnTo>
                    <a:pt x="214312" y="518350"/>
                  </a:lnTo>
                  <a:lnTo>
                    <a:pt x="261277" y="522566"/>
                  </a:lnTo>
                  <a:lnTo>
                    <a:pt x="308241" y="518350"/>
                  </a:lnTo>
                  <a:lnTo>
                    <a:pt x="352450" y="506222"/>
                  </a:lnTo>
                  <a:lnTo>
                    <a:pt x="393153" y="486892"/>
                  </a:lnTo>
                  <a:lnTo>
                    <a:pt x="429615" y="461111"/>
                  </a:lnTo>
                  <a:lnTo>
                    <a:pt x="461111" y="429628"/>
                  </a:lnTo>
                  <a:lnTo>
                    <a:pt x="486892" y="393153"/>
                  </a:lnTo>
                  <a:lnTo>
                    <a:pt x="506222" y="352450"/>
                  </a:lnTo>
                  <a:lnTo>
                    <a:pt x="518350" y="308254"/>
                  </a:lnTo>
                  <a:lnTo>
                    <a:pt x="522566" y="2612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687656" y="3061964"/>
            <a:ext cx="4215130" cy="0"/>
          </a:xfrm>
          <a:custGeom>
            <a:avLst/>
            <a:gdLst/>
            <a:ahLst/>
            <a:cxnLst/>
            <a:rect l="l" t="t" r="r" b="b"/>
            <a:pathLst>
              <a:path w="4215130" h="0">
                <a:moveTo>
                  <a:pt x="0" y="0"/>
                </a:moveTo>
                <a:lnTo>
                  <a:pt x="4215113" y="0"/>
                </a:lnTo>
              </a:path>
            </a:pathLst>
          </a:custGeom>
          <a:ln w="9524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4968011" y="0"/>
            <a:ext cx="3305175" cy="7067550"/>
            <a:chOff x="14968011" y="0"/>
            <a:chExt cx="3305175" cy="706755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8011" y="0"/>
              <a:ext cx="3305174" cy="706754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6264365" y="3720833"/>
              <a:ext cx="415925" cy="337185"/>
            </a:xfrm>
            <a:custGeom>
              <a:avLst/>
              <a:gdLst/>
              <a:ahLst/>
              <a:cxnLst/>
              <a:rect l="l" t="t" r="r" b="b"/>
              <a:pathLst>
                <a:path w="415925" h="337185">
                  <a:moveTo>
                    <a:pt x="207698" y="0"/>
                  </a:moveTo>
                  <a:lnTo>
                    <a:pt x="207698" y="103849"/>
                  </a:lnTo>
                  <a:lnTo>
                    <a:pt x="415396" y="103849"/>
                  </a:lnTo>
                  <a:lnTo>
                    <a:pt x="415396" y="233190"/>
                  </a:lnTo>
                  <a:lnTo>
                    <a:pt x="207698" y="233190"/>
                  </a:lnTo>
                  <a:lnTo>
                    <a:pt x="207698" y="337039"/>
                  </a:lnTo>
                  <a:lnTo>
                    <a:pt x="0" y="168520"/>
                  </a:lnTo>
                  <a:lnTo>
                    <a:pt x="207698" y="0"/>
                  </a:lnTo>
                  <a:close/>
                </a:path>
              </a:pathLst>
            </a:custGeom>
            <a:solidFill>
              <a:srgbClr val="F4BF1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661" y="4423727"/>
            <a:ext cx="3571874" cy="586327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53243" y="4423727"/>
            <a:ext cx="9437134" cy="5862641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80"/>
              <a:t>Photos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5147439" y="3643312"/>
            <a:ext cx="1543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70">
                <a:solidFill>
                  <a:srgbClr val="292929"/>
                </a:solidFill>
                <a:latin typeface="Verdana"/>
                <a:cs typeface="Verdana"/>
              </a:rPr>
              <a:t>1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6783862" y="3643312"/>
            <a:ext cx="1543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70">
                <a:solidFill>
                  <a:srgbClr val="292929"/>
                </a:solidFill>
                <a:latin typeface="Verdana"/>
                <a:cs typeface="Verdana"/>
              </a:rPr>
              <a:t>1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775329" y="4009072"/>
            <a:ext cx="1543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70">
                <a:solidFill>
                  <a:srgbClr val="292929"/>
                </a:solidFill>
                <a:latin typeface="Verdana"/>
                <a:cs typeface="Verdana"/>
              </a:rPr>
              <a:t>1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720588" y="4009072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0">
                <a:solidFill>
                  <a:srgbClr val="292929"/>
                </a:solidFill>
                <a:latin typeface="Verdana"/>
                <a:cs typeface="Verdana"/>
              </a:rPr>
              <a:t>2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16453104" y="4217349"/>
            <a:ext cx="335280" cy="420370"/>
          </a:xfrm>
          <a:custGeom>
            <a:avLst/>
            <a:gdLst/>
            <a:ahLst/>
            <a:cxnLst/>
            <a:rect l="l" t="t" r="r" b="b"/>
            <a:pathLst>
              <a:path w="335280" h="420370">
                <a:moveTo>
                  <a:pt x="327232" y="213747"/>
                </a:moveTo>
                <a:lnTo>
                  <a:pt x="231649" y="213747"/>
                </a:lnTo>
                <a:lnTo>
                  <a:pt x="207816" y="420074"/>
                </a:lnTo>
                <a:lnTo>
                  <a:pt x="79329" y="405232"/>
                </a:lnTo>
                <a:lnTo>
                  <a:pt x="103163" y="198905"/>
                </a:lnTo>
                <a:lnTo>
                  <a:pt x="0" y="186989"/>
                </a:lnTo>
                <a:lnTo>
                  <a:pt x="191239" y="0"/>
                </a:lnTo>
                <a:lnTo>
                  <a:pt x="327232" y="213747"/>
                </a:lnTo>
                <a:close/>
              </a:path>
              <a:path w="335280" h="420370">
                <a:moveTo>
                  <a:pt x="334813" y="225664"/>
                </a:moveTo>
                <a:lnTo>
                  <a:pt x="231649" y="213747"/>
                </a:lnTo>
                <a:lnTo>
                  <a:pt x="327232" y="213747"/>
                </a:lnTo>
                <a:lnTo>
                  <a:pt x="334813" y="225664"/>
                </a:lnTo>
                <a:close/>
              </a:path>
            </a:pathLst>
          </a:custGeom>
          <a:solidFill>
            <a:srgbClr val="F4BF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6509119" y="4600496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0">
                <a:solidFill>
                  <a:srgbClr val="292929"/>
                </a:solidFill>
                <a:latin typeface="Verdana"/>
                <a:cs typeface="Verdana"/>
              </a:rPr>
              <a:t>2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231377" y="2976874"/>
            <a:ext cx="7216140" cy="968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 spc="-415">
                <a:solidFill>
                  <a:srgbClr val="292929"/>
                </a:solidFill>
                <a:latin typeface="Verdana"/>
                <a:cs typeface="Verdana"/>
              </a:rPr>
              <a:t>1.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Verdana"/>
                <a:cs typeface="Verdana"/>
              </a:rPr>
              <a:t>This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292929"/>
                </a:solidFill>
                <a:latin typeface="Verdana"/>
                <a:cs typeface="Verdana"/>
              </a:rPr>
              <a:t>place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is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Verdana"/>
                <a:cs typeface="Verdana"/>
              </a:rPr>
              <a:t>very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important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292929"/>
                </a:solidFill>
                <a:latin typeface="Verdana"/>
                <a:cs typeface="Verdana"/>
              </a:rPr>
              <a:t>as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it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is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facing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entrance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door.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What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292929"/>
                </a:solidFill>
                <a:latin typeface="Verdana"/>
                <a:cs typeface="Verdana"/>
              </a:rPr>
              <a:t>do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you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want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to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see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240">
                <a:solidFill>
                  <a:srgbClr val="292929"/>
                </a:solidFill>
                <a:latin typeface="Verdana"/>
                <a:cs typeface="Verdana"/>
              </a:rPr>
              <a:t>-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woah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effect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when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you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65">
                <a:solidFill>
                  <a:srgbClr val="292929"/>
                </a:solidFill>
                <a:latin typeface="Verdana"/>
                <a:cs typeface="Verdana"/>
              </a:rPr>
              <a:t>come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Verdana"/>
                <a:cs typeface="Verdana"/>
              </a:rPr>
              <a:t>in?</a:t>
            </a:r>
            <a:r>
              <a:rPr dirty="0" sz="1800" spc="-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Verdana"/>
                <a:cs typeface="Verdana"/>
              </a:rPr>
              <a:t>Be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careful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not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to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block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entrance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of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master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bedroom.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04595" cy="10285730"/>
            <a:chOff x="0" y="0"/>
            <a:chExt cx="1204595" cy="102857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204595" cy="10285730"/>
            </a:xfrm>
            <a:custGeom>
              <a:avLst/>
              <a:gdLst/>
              <a:ahLst/>
              <a:cxnLst/>
              <a:rect l="l" t="t" r="r" b="b"/>
              <a:pathLst>
                <a:path w="1204595" h="10285730">
                  <a:moveTo>
                    <a:pt x="1204510" y="10285391"/>
                  </a:moveTo>
                  <a:lnTo>
                    <a:pt x="0" y="10285391"/>
                  </a:lnTo>
                  <a:lnTo>
                    <a:pt x="0" y="0"/>
                  </a:lnTo>
                  <a:lnTo>
                    <a:pt x="1204510" y="0"/>
                  </a:lnTo>
                  <a:lnTo>
                    <a:pt x="1204510" y="10285391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40969" y="2658185"/>
              <a:ext cx="522605" cy="4970780"/>
            </a:xfrm>
            <a:custGeom>
              <a:avLst/>
              <a:gdLst/>
              <a:ahLst/>
              <a:cxnLst/>
              <a:rect l="l" t="t" r="r" b="b"/>
              <a:pathLst>
                <a:path w="522605" h="4970780">
                  <a:moveTo>
                    <a:pt x="522566" y="4709363"/>
                  </a:moveTo>
                  <a:lnTo>
                    <a:pt x="518350" y="4662386"/>
                  </a:lnTo>
                  <a:lnTo>
                    <a:pt x="506222" y="4618190"/>
                  </a:lnTo>
                  <a:lnTo>
                    <a:pt x="486892" y="4577486"/>
                  </a:lnTo>
                  <a:lnTo>
                    <a:pt x="461111" y="4541012"/>
                  </a:lnTo>
                  <a:lnTo>
                    <a:pt x="429615" y="4509528"/>
                  </a:lnTo>
                  <a:lnTo>
                    <a:pt x="393153" y="4483747"/>
                  </a:lnTo>
                  <a:lnTo>
                    <a:pt x="352450" y="4464418"/>
                  </a:lnTo>
                  <a:lnTo>
                    <a:pt x="308241" y="4452290"/>
                  </a:lnTo>
                  <a:lnTo>
                    <a:pt x="261277" y="4448073"/>
                  </a:lnTo>
                  <a:lnTo>
                    <a:pt x="214312" y="4452290"/>
                  </a:lnTo>
                  <a:lnTo>
                    <a:pt x="170103" y="4464418"/>
                  </a:lnTo>
                  <a:lnTo>
                    <a:pt x="129400" y="4483747"/>
                  </a:lnTo>
                  <a:lnTo>
                    <a:pt x="92938" y="4509528"/>
                  </a:lnTo>
                  <a:lnTo>
                    <a:pt x="61442" y="4541012"/>
                  </a:lnTo>
                  <a:lnTo>
                    <a:pt x="35674" y="4577486"/>
                  </a:lnTo>
                  <a:lnTo>
                    <a:pt x="16344" y="4618190"/>
                  </a:lnTo>
                  <a:lnTo>
                    <a:pt x="4203" y="4662386"/>
                  </a:lnTo>
                  <a:lnTo>
                    <a:pt x="0" y="4709363"/>
                  </a:lnTo>
                  <a:lnTo>
                    <a:pt x="4203" y="4756328"/>
                  </a:lnTo>
                  <a:lnTo>
                    <a:pt x="16344" y="4800524"/>
                  </a:lnTo>
                  <a:lnTo>
                    <a:pt x="35674" y="4841227"/>
                  </a:lnTo>
                  <a:lnTo>
                    <a:pt x="61442" y="4877701"/>
                  </a:lnTo>
                  <a:lnTo>
                    <a:pt x="92938" y="4909185"/>
                  </a:lnTo>
                  <a:lnTo>
                    <a:pt x="129400" y="4934966"/>
                  </a:lnTo>
                  <a:lnTo>
                    <a:pt x="170103" y="4954295"/>
                  </a:lnTo>
                  <a:lnTo>
                    <a:pt x="214312" y="4966436"/>
                  </a:lnTo>
                  <a:lnTo>
                    <a:pt x="261277" y="4970640"/>
                  </a:lnTo>
                  <a:lnTo>
                    <a:pt x="308241" y="4966436"/>
                  </a:lnTo>
                  <a:lnTo>
                    <a:pt x="352450" y="4954295"/>
                  </a:lnTo>
                  <a:lnTo>
                    <a:pt x="393153" y="4934966"/>
                  </a:lnTo>
                  <a:lnTo>
                    <a:pt x="429615" y="4909185"/>
                  </a:lnTo>
                  <a:lnTo>
                    <a:pt x="461111" y="4877701"/>
                  </a:lnTo>
                  <a:lnTo>
                    <a:pt x="486892" y="4841227"/>
                  </a:lnTo>
                  <a:lnTo>
                    <a:pt x="506222" y="4800524"/>
                  </a:lnTo>
                  <a:lnTo>
                    <a:pt x="518350" y="4756328"/>
                  </a:lnTo>
                  <a:lnTo>
                    <a:pt x="522566" y="4709363"/>
                  </a:lnTo>
                  <a:close/>
                </a:path>
                <a:path w="522605" h="4970780">
                  <a:moveTo>
                    <a:pt x="522566" y="261277"/>
                  </a:moveTo>
                  <a:lnTo>
                    <a:pt x="518350" y="214312"/>
                  </a:lnTo>
                  <a:lnTo>
                    <a:pt x="506222" y="170116"/>
                  </a:lnTo>
                  <a:lnTo>
                    <a:pt x="486892" y="129413"/>
                  </a:lnTo>
                  <a:lnTo>
                    <a:pt x="461111" y="92938"/>
                  </a:lnTo>
                  <a:lnTo>
                    <a:pt x="429615" y="61455"/>
                  </a:lnTo>
                  <a:lnTo>
                    <a:pt x="393153" y="35674"/>
                  </a:lnTo>
                  <a:lnTo>
                    <a:pt x="352450" y="16344"/>
                  </a:lnTo>
                  <a:lnTo>
                    <a:pt x="308241" y="4203"/>
                  </a:lnTo>
                  <a:lnTo>
                    <a:pt x="261277" y="0"/>
                  </a:lnTo>
                  <a:lnTo>
                    <a:pt x="214312" y="4203"/>
                  </a:lnTo>
                  <a:lnTo>
                    <a:pt x="170103" y="16344"/>
                  </a:lnTo>
                  <a:lnTo>
                    <a:pt x="129400" y="35674"/>
                  </a:lnTo>
                  <a:lnTo>
                    <a:pt x="92938" y="61455"/>
                  </a:lnTo>
                  <a:lnTo>
                    <a:pt x="61442" y="92938"/>
                  </a:lnTo>
                  <a:lnTo>
                    <a:pt x="35674" y="129413"/>
                  </a:lnTo>
                  <a:lnTo>
                    <a:pt x="16344" y="170116"/>
                  </a:lnTo>
                  <a:lnTo>
                    <a:pt x="4203" y="214312"/>
                  </a:lnTo>
                  <a:lnTo>
                    <a:pt x="0" y="261277"/>
                  </a:lnTo>
                  <a:lnTo>
                    <a:pt x="4203" y="308254"/>
                  </a:lnTo>
                  <a:lnTo>
                    <a:pt x="16344" y="352450"/>
                  </a:lnTo>
                  <a:lnTo>
                    <a:pt x="35674" y="393153"/>
                  </a:lnTo>
                  <a:lnTo>
                    <a:pt x="61442" y="429628"/>
                  </a:lnTo>
                  <a:lnTo>
                    <a:pt x="92938" y="461111"/>
                  </a:lnTo>
                  <a:lnTo>
                    <a:pt x="129400" y="486892"/>
                  </a:lnTo>
                  <a:lnTo>
                    <a:pt x="170103" y="506222"/>
                  </a:lnTo>
                  <a:lnTo>
                    <a:pt x="214312" y="518350"/>
                  </a:lnTo>
                  <a:lnTo>
                    <a:pt x="261277" y="522566"/>
                  </a:lnTo>
                  <a:lnTo>
                    <a:pt x="308241" y="518350"/>
                  </a:lnTo>
                  <a:lnTo>
                    <a:pt x="352450" y="506222"/>
                  </a:lnTo>
                  <a:lnTo>
                    <a:pt x="393153" y="486892"/>
                  </a:lnTo>
                  <a:lnTo>
                    <a:pt x="429615" y="461111"/>
                  </a:lnTo>
                  <a:lnTo>
                    <a:pt x="461111" y="429628"/>
                  </a:lnTo>
                  <a:lnTo>
                    <a:pt x="486892" y="393153"/>
                  </a:lnTo>
                  <a:lnTo>
                    <a:pt x="506222" y="352450"/>
                  </a:lnTo>
                  <a:lnTo>
                    <a:pt x="518350" y="308254"/>
                  </a:lnTo>
                  <a:lnTo>
                    <a:pt x="522566" y="2612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687656" y="3061964"/>
            <a:ext cx="4215130" cy="0"/>
          </a:xfrm>
          <a:custGeom>
            <a:avLst/>
            <a:gdLst/>
            <a:ahLst/>
            <a:cxnLst/>
            <a:rect l="l" t="t" r="r" b="b"/>
            <a:pathLst>
              <a:path w="4215130" h="0">
                <a:moveTo>
                  <a:pt x="0" y="0"/>
                </a:moveTo>
                <a:lnTo>
                  <a:pt x="4215113" y="0"/>
                </a:lnTo>
              </a:path>
            </a:pathLst>
          </a:custGeom>
          <a:ln w="9524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4968011" y="0"/>
            <a:ext cx="3305175" cy="7067550"/>
            <a:chOff x="14968011" y="0"/>
            <a:chExt cx="3305175" cy="706755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8011" y="0"/>
              <a:ext cx="3305174" cy="706754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6275960" y="3819401"/>
              <a:ext cx="337185" cy="417830"/>
            </a:xfrm>
            <a:custGeom>
              <a:avLst/>
              <a:gdLst/>
              <a:ahLst/>
              <a:cxnLst/>
              <a:rect l="l" t="t" r="r" b="b"/>
              <a:pathLst>
                <a:path w="337184" h="417829">
                  <a:moveTo>
                    <a:pt x="333897" y="209965"/>
                  </a:moveTo>
                  <a:lnTo>
                    <a:pt x="233028" y="209965"/>
                  </a:lnTo>
                  <a:lnTo>
                    <a:pt x="225284" y="417519"/>
                  </a:lnTo>
                  <a:lnTo>
                    <a:pt x="96033" y="412697"/>
                  </a:lnTo>
                  <a:lnTo>
                    <a:pt x="103777" y="205143"/>
                  </a:lnTo>
                  <a:lnTo>
                    <a:pt x="0" y="201271"/>
                  </a:lnTo>
                  <a:lnTo>
                    <a:pt x="176146" y="0"/>
                  </a:lnTo>
                  <a:lnTo>
                    <a:pt x="333897" y="209965"/>
                  </a:lnTo>
                  <a:close/>
                </a:path>
                <a:path w="337184" h="417829">
                  <a:moveTo>
                    <a:pt x="336805" y="213837"/>
                  </a:moveTo>
                  <a:lnTo>
                    <a:pt x="233028" y="209965"/>
                  </a:lnTo>
                  <a:lnTo>
                    <a:pt x="333897" y="209965"/>
                  </a:lnTo>
                  <a:lnTo>
                    <a:pt x="336805" y="213837"/>
                  </a:lnTo>
                  <a:close/>
                </a:path>
              </a:pathLst>
            </a:custGeom>
            <a:solidFill>
              <a:srgbClr val="F4BF1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661" y="4423727"/>
            <a:ext cx="4762500" cy="304372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3448" y="7602205"/>
            <a:ext cx="4772024" cy="2684793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15993226" y="2749480"/>
            <a:ext cx="323850" cy="417195"/>
          </a:xfrm>
          <a:custGeom>
            <a:avLst/>
            <a:gdLst/>
            <a:ahLst/>
            <a:cxnLst/>
            <a:rect l="l" t="t" r="r" b="b"/>
            <a:pathLst>
              <a:path w="323850" h="417194">
                <a:moveTo>
                  <a:pt x="223679" y="199227"/>
                </a:moveTo>
                <a:lnTo>
                  <a:pt x="323293" y="169871"/>
                </a:lnTo>
                <a:lnTo>
                  <a:pt x="311053" y="199227"/>
                </a:lnTo>
                <a:lnTo>
                  <a:pt x="223679" y="199227"/>
                </a:lnTo>
                <a:close/>
              </a:path>
              <a:path w="323850" h="417194">
                <a:moveTo>
                  <a:pt x="0" y="265146"/>
                </a:moveTo>
                <a:lnTo>
                  <a:pt x="99613" y="235789"/>
                </a:lnTo>
                <a:lnTo>
                  <a:pt x="40900" y="36562"/>
                </a:lnTo>
                <a:lnTo>
                  <a:pt x="164967" y="0"/>
                </a:lnTo>
                <a:lnTo>
                  <a:pt x="223679" y="199227"/>
                </a:lnTo>
                <a:lnTo>
                  <a:pt x="311053" y="199227"/>
                </a:lnTo>
                <a:lnTo>
                  <a:pt x="220359" y="416736"/>
                </a:lnTo>
                <a:lnTo>
                  <a:pt x="0" y="265146"/>
                </a:lnTo>
                <a:close/>
              </a:path>
            </a:pathLst>
          </a:custGeom>
          <a:solidFill>
            <a:srgbClr val="F4BF1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38414" y="4423727"/>
            <a:ext cx="3295649" cy="586327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80"/>
              <a:t>Photos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15147439" y="3643312"/>
            <a:ext cx="1543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70">
                <a:solidFill>
                  <a:srgbClr val="292929"/>
                </a:solidFill>
                <a:latin typeface="Verdana"/>
                <a:cs typeface="Verdana"/>
              </a:rPr>
              <a:t>1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6607772" y="4009072"/>
            <a:ext cx="2317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0">
                <a:solidFill>
                  <a:srgbClr val="292929"/>
                </a:solidFill>
                <a:latin typeface="Verdana"/>
                <a:cs typeface="Verdana"/>
              </a:rPr>
              <a:t>4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899433" y="9760839"/>
            <a:ext cx="2101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3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635097" y="4009072"/>
            <a:ext cx="2317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0">
                <a:solidFill>
                  <a:srgbClr val="292929"/>
                </a:solidFill>
                <a:latin typeface="Verdana"/>
                <a:cs typeface="Verdana"/>
              </a:rPr>
              <a:t>4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5826302" y="2552358"/>
            <a:ext cx="2101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3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254635">
              <a:lnSpc>
                <a:spcPct val="114599"/>
              </a:lnSpc>
              <a:spcBef>
                <a:spcPts val="100"/>
              </a:spcBef>
              <a:buAutoNum type="arabicPeriod" startAt="3"/>
              <a:tabLst>
                <a:tab pos="267335" algn="l"/>
              </a:tabLst>
            </a:pPr>
            <a:r>
              <a:rPr dirty="0"/>
              <a:t>Counter</a:t>
            </a:r>
            <a:r>
              <a:rPr dirty="0" spc="-85"/>
              <a:t> </a:t>
            </a:r>
            <a:r>
              <a:rPr dirty="0"/>
              <a:t>today</a:t>
            </a:r>
            <a:r>
              <a:rPr dirty="0" spc="-80"/>
              <a:t> </a:t>
            </a:r>
            <a:r>
              <a:rPr dirty="0" spc="-10"/>
              <a:t>is</a:t>
            </a:r>
            <a:r>
              <a:rPr dirty="0" spc="-75"/>
              <a:t> </a:t>
            </a:r>
            <a:r>
              <a:rPr dirty="0"/>
              <a:t>850mm</a:t>
            </a:r>
            <a:r>
              <a:rPr dirty="0" spc="-75"/>
              <a:t> </a:t>
            </a:r>
            <a:r>
              <a:rPr dirty="0"/>
              <a:t>depth</a:t>
            </a:r>
            <a:r>
              <a:rPr dirty="0" spc="-80"/>
              <a:t> </a:t>
            </a:r>
            <a:r>
              <a:rPr dirty="0" spc="240"/>
              <a:t>-</a:t>
            </a:r>
            <a:r>
              <a:rPr dirty="0" spc="-75"/>
              <a:t> </a:t>
            </a:r>
            <a:r>
              <a:rPr dirty="0" spc="-10"/>
              <a:t>the</a:t>
            </a:r>
            <a:r>
              <a:rPr dirty="0" spc="-75"/>
              <a:t> </a:t>
            </a:r>
            <a:r>
              <a:rPr dirty="0" spc="-10"/>
              <a:t>client</a:t>
            </a:r>
            <a:r>
              <a:rPr dirty="0" spc="-80"/>
              <a:t> </a:t>
            </a:r>
            <a:r>
              <a:rPr dirty="0"/>
              <a:t>want</a:t>
            </a:r>
            <a:r>
              <a:rPr dirty="0" spc="-75"/>
              <a:t> </a:t>
            </a:r>
            <a:r>
              <a:rPr dirty="0"/>
              <a:t>to</a:t>
            </a:r>
            <a:r>
              <a:rPr dirty="0" spc="-80"/>
              <a:t> </a:t>
            </a:r>
            <a:r>
              <a:rPr dirty="0" spc="55"/>
              <a:t>change</a:t>
            </a:r>
            <a:r>
              <a:rPr dirty="0" spc="-75"/>
              <a:t> </a:t>
            </a:r>
            <a:r>
              <a:rPr dirty="0" spc="-90"/>
              <a:t>it</a:t>
            </a:r>
            <a:r>
              <a:rPr dirty="0" spc="-70"/>
              <a:t> </a:t>
            </a:r>
            <a:r>
              <a:rPr dirty="0" spc="-25"/>
              <a:t>to </a:t>
            </a:r>
            <a:r>
              <a:rPr dirty="0" spc="125"/>
              <a:t>a</a:t>
            </a:r>
            <a:r>
              <a:rPr dirty="0" spc="-160"/>
              <a:t> </a:t>
            </a:r>
            <a:r>
              <a:rPr dirty="0"/>
              <a:t>dining</a:t>
            </a:r>
            <a:r>
              <a:rPr dirty="0" spc="-75"/>
              <a:t> </a:t>
            </a:r>
            <a:r>
              <a:rPr dirty="0"/>
              <a:t>table</a:t>
            </a:r>
            <a:r>
              <a:rPr dirty="0" spc="-65"/>
              <a:t> </a:t>
            </a:r>
            <a:r>
              <a:rPr dirty="0" spc="-30"/>
              <a:t>for</a:t>
            </a:r>
            <a:r>
              <a:rPr dirty="0" spc="-65"/>
              <a:t> </a:t>
            </a:r>
            <a:r>
              <a:rPr dirty="0"/>
              <a:t>6</a:t>
            </a:r>
            <a:r>
              <a:rPr dirty="0" spc="-65"/>
              <a:t> </a:t>
            </a:r>
            <a:r>
              <a:rPr dirty="0"/>
              <a:t>to</a:t>
            </a:r>
            <a:r>
              <a:rPr dirty="0" spc="-65"/>
              <a:t> </a:t>
            </a:r>
            <a:r>
              <a:rPr dirty="0"/>
              <a:t>8</a:t>
            </a:r>
            <a:r>
              <a:rPr dirty="0" spc="-65"/>
              <a:t> </a:t>
            </a:r>
            <a:r>
              <a:rPr dirty="0"/>
              <a:t>pax</a:t>
            </a:r>
            <a:r>
              <a:rPr dirty="0" spc="-60"/>
              <a:t> </a:t>
            </a:r>
            <a:r>
              <a:rPr dirty="0" spc="240"/>
              <a:t>-</a:t>
            </a:r>
            <a:r>
              <a:rPr dirty="0" spc="-65"/>
              <a:t> </a:t>
            </a:r>
            <a:r>
              <a:rPr dirty="0"/>
              <a:t>depth</a:t>
            </a:r>
            <a:r>
              <a:rPr dirty="0" spc="-65"/>
              <a:t> </a:t>
            </a:r>
            <a:r>
              <a:rPr dirty="0" spc="-195"/>
              <a:t>1100mm</a:t>
            </a:r>
            <a:r>
              <a:rPr dirty="0" spc="35"/>
              <a:t> </a:t>
            </a:r>
            <a:r>
              <a:rPr dirty="0" spc="240"/>
              <a:t>-</a:t>
            </a:r>
            <a:r>
              <a:rPr dirty="0" spc="-65"/>
              <a:t> </a:t>
            </a:r>
            <a:r>
              <a:rPr dirty="0"/>
              <a:t>open</a:t>
            </a:r>
            <a:r>
              <a:rPr dirty="0" spc="-65"/>
              <a:t> </a:t>
            </a:r>
            <a:r>
              <a:rPr dirty="0"/>
              <a:t>below</a:t>
            </a:r>
            <a:r>
              <a:rPr dirty="0" spc="-65"/>
              <a:t> </a:t>
            </a:r>
            <a:r>
              <a:rPr dirty="0" spc="-10"/>
              <a:t>except </a:t>
            </a:r>
            <a:r>
              <a:rPr dirty="0"/>
              <a:t>on</a:t>
            </a:r>
            <a:r>
              <a:rPr dirty="0" spc="-105"/>
              <a:t> </a:t>
            </a:r>
            <a:r>
              <a:rPr dirty="0" spc="-10"/>
              <a:t>the</a:t>
            </a:r>
            <a:r>
              <a:rPr dirty="0" spc="-105"/>
              <a:t> </a:t>
            </a:r>
            <a:r>
              <a:rPr dirty="0"/>
              <a:t>wall</a:t>
            </a:r>
            <a:r>
              <a:rPr dirty="0" spc="-100"/>
              <a:t> </a:t>
            </a:r>
            <a:r>
              <a:rPr dirty="0"/>
              <a:t>side</a:t>
            </a:r>
            <a:r>
              <a:rPr dirty="0" spc="-105"/>
              <a:t> </a:t>
            </a:r>
            <a:r>
              <a:rPr dirty="0" spc="-20"/>
              <a:t>where</a:t>
            </a:r>
            <a:r>
              <a:rPr dirty="0" spc="-105"/>
              <a:t> </a:t>
            </a:r>
            <a:r>
              <a:rPr dirty="0"/>
              <a:t>you</a:t>
            </a:r>
            <a:r>
              <a:rPr dirty="0" spc="-100"/>
              <a:t> </a:t>
            </a:r>
            <a:r>
              <a:rPr dirty="0"/>
              <a:t>need</a:t>
            </a:r>
            <a:r>
              <a:rPr dirty="0" spc="-105"/>
              <a:t> </a:t>
            </a:r>
            <a:r>
              <a:rPr dirty="0"/>
              <a:t>to</a:t>
            </a:r>
            <a:r>
              <a:rPr dirty="0" spc="-105"/>
              <a:t> </a:t>
            </a:r>
            <a:r>
              <a:rPr dirty="0"/>
              <a:t>keep</a:t>
            </a:r>
            <a:r>
              <a:rPr dirty="0" spc="-105"/>
              <a:t> </a:t>
            </a:r>
            <a:r>
              <a:rPr dirty="0" spc="-10"/>
              <a:t>the</a:t>
            </a:r>
            <a:r>
              <a:rPr dirty="0" spc="-100"/>
              <a:t> </a:t>
            </a:r>
            <a:r>
              <a:rPr dirty="0" spc="-10"/>
              <a:t>wine</a:t>
            </a:r>
            <a:r>
              <a:rPr dirty="0" spc="-105"/>
              <a:t> </a:t>
            </a:r>
            <a:r>
              <a:rPr dirty="0" spc="-10"/>
              <a:t>fridge</a:t>
            </a:r>
          </a:p>
          <a:p>
            <a:pPr algn="just" marL="12700">
              <a:lnSpc>
                <a:spcPct val="100000"/>
              </a:lnSpc>
              <a:spcBef>
                <a:spcPts val="315"/>
              </a:spcBef>
            </a:pPr>
            <a:r>
              <a:rPr dirty="0" spc="-20"/>
              <a:t>width</a:t>
            </a:r>
            <a:r>
              <a:rPr dirty="0" spc="-80"/>
              <a:t> </a:t>
            </a:r>
            <a:r>
              <a:rPr dirty="0"/>
              <a:t>600mm</a:t>
            </a:r>
            <a:r>
              <a:rPr dirty="0" spc="-75"/>
              <a:t> </a:t>
            </a:r>
            <a:r>
              <a:rPr dirty="0" spc="240"/>
              <a:t>-</a:t>
            </a:r>
            <a:r>
              <a:rPr dirty="0" spc="-80"/>
              <a:t> </a:t>
            </a:r>
            <a:r>
              <a:rPr dirty="0" spc="-140"/>
              <a:t>HT</a:t>
            </a:r>
            <a:r>
              <a:rPr dirty="0" spc="-75"/>
              <a:t> </a:t>
            </a:r>
            <a:r>
              <a:rPr dirty="0"/>
              <a:t>to</a:t>
            </a:r>
            <a:r>
              <a:rPr dirty="0" spc="-75"/>
              <a:t> </a:t>
            </a:r>
            <a:r>
              <a:rPr dirty="0" spc="50"/>
              <a:t>be</a:t>
            </a:r>
            <a:r>
              <a:rPr dirty="0" spc="-80"/>
              <a:t> </a:t>
            </a:r>
            <a:r>
              <a:rPr dirty="0"/>
              <a:t>900</a:t>
            </a:r>
            <a:r>
              <a:rPr dirty="0" spc="-75"/>
              <a:t> </a:t>
            </a:r>
            <a:r>
              <a:rPr dirty="0"/>
              <a:t>to</a:t>
            </a:r>
            <a:r>
              <a:rPr dirty="0" spc="-75"/>
              <a:t> </a:t>
            </a:r>
            <a:r>
              <a:rPr dirty="0"/>
              <a:t>950mm</a:t>
            </a:r>
            <a:r>
              <a:rPr dirty="0" spc="-80"/>
              <a:t> </a:t>
            </a:r>
            <a:r>
              <a:rPr dirty="0" spc="-50"/>
              <a:t>with</a:t>
            </a:r>
            <a:r>
              <a:rPr dirty="0" spc="-75"/>
              <a:t> </a:t>
            </a:r>
            <a:r>
              <a:rPr dirty="0"/>
              <a:t>seat</a:t>
            </a:r>
            <a:r>
              <a:rPr dirty="0" spc="-80"/>
              <a:t> </a:t>
            </a:r>
            <a:r>
              <a:rPr dirty="0" spc="-140"/>
              <a:t>HT</a:t>
            </a:r>
            <a:r>
              <a:rPr dirty="0" spc="-75"/>
              <a:t> </a:t>
            </a:r>
            <a:r>
              <a:rPr dirty="0" spc="-10"/>
              <a:t>650mm.</a:t>
            </a:r>
          </a:p>
          <a:p>
            <a:pPr marL="2959100" marR="480059" indent="265430">
              <a:lnSpc>
                <a:spcPct val="114599"/>
              </a:lnSpc>
              <a:spcBef>
                <a:spcPts val="819"/>
              </a:spcBef>
              <a:buAutoNum type="arabicPeriod" startAt="4"/>
              <a:tabLst>
                <a:tab pos="3224530" algn="l"/>
              </a:tabLst>
            </a:pPr>
            <a:r>
              <a:rPr dirty="0" spc="-55"/>
              <a:t>This</a:t>
            </a:r>
            <a:r>
              <a:rPr dirty="0" spc="-105"/>
              <a:t> </a:t>
            </a:r>
            <a:r>
              <a:rPr dirty="0" spc="-10"/>
              <a:t>is</a:t>
            </a:r>
            <a:r>
              <a:rPr dirty="0" spc="-120"/>
              <a:t> </a:t>
            </a:r>
            <a:r>
              <a:rPr dirty="0" spc="125"/>
              <a:t>a</a:t>
            </a:r>
            <a:r>
              <a:rPr dirty="0" spc="-110"/>
              <a:t> </a:t>
            </a:r>
            <a:r>
              <a:rPr dirty="0" spc="-20"/>
              <a:t>dry</a:t>
            </a:r>
            <a:r>
              <a:rPr dirty="0" spc="-110"/>
              <a:t> </a:t>
            </a:r>
            <a:r>
              <a:rPr dirty="0" spc="-20"/>
              <a:t>kitchen</a:t>
            </a:r>
            <a:r>
              <a:rPr dirty="0" spc="-114"/>
              <a:t> </a:t>
            </a:r>
            <a:r>
              <a:rPr dirty="0" spc="240"/>
              <a:t>-</a:t>
            </a:r>
            <a:r>
              <a:rPr dirty="0" spc="-110"/>
              <a:t> </a:t>
            </a:r>
            <a:r>
              <a:rPr dirty="0" spc="-20"/>
              <a:t>wet</a:t>
            </a:r>
            <a:r>
              <a:rPr dirty="0" spc="-110"/>
              <a:t> </a:t>
            </a:r>
            <a:r>
              <a:rPr dirty="0" spc="-10"/>
              <a:t>kitchen is</a:t>
            </a:r>
            <a:r>
              <a:rPr dirty="0" spc="-90"/>
              <a:t> </a:t>
            </a:r>
            <a:r>
              <a:rPr dirty="0" spc="-20"/>
              <a:t>behind.</a:t>
            </a:r>
            <a:r>
              <a:rPr dirty="0" spc="-85"/>
              <a:t> </a:t>
            </a:r>
            <a:r>
              <a:rPr dirty="0" spc="-35"/>
              <a:t>The</a:t>
            </a:r>
            <a:r>
              <a:rPr dirty="0" spc="-85"/>
              <a:t> </a:t>
            </a:r>
            <a:r>
              <a:rPr dirty="0"/>
              <a:t>microwave</a:t>
            </a:r>
            <a:r>
              <a:rPr dirty="0" spc="-85"/>
              <a:t> </a:t>
            </a:r>
            <a:r>
              <a:rPr dirty="0" spc="85"/>
              <a:t>can</a:t>
            </a:r>
            <a:r>
              <a:rPr dirty="0" spc="-85"/>
              <a:t> </a:t>
            </a:r>
            <a:r>
              <a:rPr dirty="0" spc="25"/>
              <a:t>be </a:t>
            </a:r>
            <a:r>
              <a:rPr dirty="0"/>
              <a:t>moved</a:t>
            </a:r>
            <a:r>
              <a:rPr dirty="0" spc="-45"/>
              <a:t> </a:t>
            </a:r>
            <a:r>
              <a:rPr dirty="0"/>
              <a:t>behind</a:t>
            </a:r>
            <a:r>
              <a:rPr dirty="0" spc="-40"/>
              <a:t> </a:t>
            </a:r>
            <a:r>
              <a:rPr dirty="0"/>
              <a:t>so</a:t>
            </a:r>
            <a:r>
              <a:rPr dirty="0" spc="-40"/>
              <a:t> </a:t>
            </a:r>
            <a:r>
              <a:rPr dirty="0"/>
              <a:t>you</a:t>
            </a:r>
            <a:r>
              <a:rPr dirty="0" spc="-40"/>
              <a:t> </a:t>
            </a:r>
            <a:r>
              <a:rPr dirty="0" spc="85"/>
              <a:t>can</a:t>
            </a:r>
            <a:r>
              <a:rPr dirty="0" spc="-40"/>
              <a:t> </a:t>
            </a:r>
            <a:r>
              <a:rPr dirty="0"/>
              <a:t>have</a:t>
            </a:r>
            <a:r>
              <a:rPr dirty="0" spc="-40"/>
              <a:t> </a:t>
            </a:r>
            <a:r>
              <a:rPr dirty="0" spc="75"/>
              <a:t>a </a:t>
            </a:r>
            <a:r>
              <a:rPr dirty="0"/>
              <a:t>low</a:t>
            </a:r>
            <a:r>
              <a:rPr dirty="0" spc="-105"/>
              <a:t> </a:t>
            </a:r>
            <a:r>
              <a:rPr dirty="0"/>
              <a:t>counter</a:t>
            </a:r>
            <a:r>
              <a:rPr dirty="0" spc="-100"/>
              <a:t> </a:t>
            </a:r>
            <a:r>
              <a:rPr dirty="0" spc="-50"/>
              <a:t>with</a:t>
            </a:r>
            <a:r>
              <a:rPr dirty="0" spc="-100"/>
              <a:t> </a:t>
            </a:r>
            <a:r>
              <a:rPr dirty="0" spc="125"/>
              <a:t>a</a:t>
            </a:r>
            <a:r>
              <a:rPr dirty="0" spc="-100"/>
              <a:t> </a:t>
            </a:r>
            <a:r>
              <a:rPr dirty="0" spc="-60"/>
              <a:t>sink</a:t>
            </a:r>
            <a:r>
              <a:rPr dirty="0" spc="-100"/>
              <a:t> </a:t>
            </a:r>
            <a:r>
              <a:rPr dirty="0" spc="65"/>
              <a:t>and</a:t>
            </a:r>
            <a:r>
              <a:rPr dirty="0" spc="-100"/>
              <a:t> </a:t>
            </a:r>
            <a:r>
              <a:rPr dirty="0" spc="-10"/>
              <a:t>relocate the</a:t>
            </a:r>
            <a:r>
              <a:rPr dirty="0" spc="-40"/>
              <a:t> </a:t>
            </a:r>
            <a:r>
              <a:rPr dirty="0"/>
              <a:t>coffee</a:t>
            </a:r>
            <a:r>
              <a:rPr dirty="0" spc="-35"/>
              <a:t> </a:t>
            </a:r>
            <a:r>
              <a:rPr dirty="0"/>
              <a:t>machine</a:t>
            </a:r>
            <a:r>
              <a:rPr dirty="0" spc="-35"/>
              <a:t> </a:t>
            </a:r>
            <a:r>
              <a:rPr dirty="0" spc="-25"/>
              <a:t>there</a:t>
            </a:r>
            <a:r>
              <a:rPr dirty="0" spc="-35"/>
              <a:t> </a:t>
            </a:r>
            <a:r>
              <a:rPr dirty="0" spc="240"/>
              <a:t>-</a:t>
            </a:r>
            <a:r>
              <a:rPr dirty="0" spc="-35"/>
              <a:t> </a:t>
            </a:r>
            <a:r>
              <a:rPr dirty="0" spc="-50"/>
              <a:t>with</a:t>
            </a:r>
            <a:r>
              <a:rPr dirty="0" spc="-40"/>
              <a:t> </a:t>
            </a:r>
            <a:r>
              <a:rPr dirty="0" spc="-25"/>
              <a:t>top </a:t>
            </a:r>
            <a:r>
              <a:rPr dirty="0"/>
              <a:t>hung</a:t>
            </a:r>
            <a:r>
              <a:rPr dirty="0" spc="-55"/>
              <a:t> </a:t>
            </a:r>
            <a:r>
              <a:rPr dirty="0" spc="-10"/>
              <a:t>cabinets.</a:t>
            </a:r>
          </a:p>
        </p:txBody>
      </p:sp>
      <p:sp>
        <p:nvSpPr>
          <p:cNvPr id="20" name="object 20" descr=""/>
          <p:cNvSpPr txBox="1"/>
          <p:nvPr/>
        </p:nvSpPr>
        <p:spPr>
          <a:xfrm>
            <a:off x="10178274" y="6538911"/>
            <a:ext cx="3823335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You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85">
                <a:solidFill>
                  <a:srgbClr val="292929"/>
                </a:solidFill>
                <a:latin typeface="Verdana"/>
                <a:cs typeface="Verdana"/>
              </a:rPr>
              <a:t>can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292929"/>
                </a:solidFill>
                <a:latin typeface="Verdana"/>
                <a:cs typeface="Verdana"/>
              </a:rPr>
              <a:t>change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bar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stools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Verdana"/>
                <a:cs typeface="Verdana"/>
              </a:rPr>
              <a:t>or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keep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them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65">
                <a:solidFill>
                  <a:srgbClr val="292929"/>
                </a:solidFill>
                <a:latin typeface="Verdana"/>
                <a:cs typeface="Verdana"/>
              </a:rPr>
              <a:t>and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95">
                <a:solidFill>
                  <a:srgbClr val="292929"/>
                </a:solidFill>
                <a:latin typeface="Verdana"/>
                <a:cs typeface="Verdana"/>
              </a:rPr>
              <a:t>add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more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pieces.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04595" cy="10285730"/>
            <a:chOff x="0" y="0"/>
            <a:chExt cx="1204595" cy="102857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204595" cy="10285730"/>
            </a:xfrm>
            <a:custGeom>
              <a:avLst/>
              <a:gdLst/>
              <a:ahLst/>
              <a:cxnLst/>
              <a:rect l="l" t="t" r="r" b="b"/>
              <a:pathLst>
                <a:path w="1204595" h="10285730">
                  <a:moveTo>
                    <a:pt x="1204510" y="10285391"/>
                  </a:moveTo>
                  <a:lnTo>
                    <a:pt x="0" y="10285391"/>
                  </a:lnTo>
                  <a:lnTo>
                    <a:pt x="0" y="0"/>
                  </a:lnTo>
                  <a:lnTo>
                    <a:pt x="1204510" y="0"/>
                  </a:lnTo>
                  <a:lnTo>
                    <a:pt x="1204510" y="10285391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40969" y="2658185"/>
              <a:ext cx="522605" cy="4970780"/>
            </a:xfrm>
            <a:custGeom>
              <a:avLst/>
              <a:gdLst/>
              <a:ahLst/>
              <a:cxnLst/>
              <a:rect l="l" t="t" r="r" b="b"/>
              <a:pathLst>
                <a:path w="522605" h="4970780">
                  <a:moveTo>
                    <a:pt x="522566" y="4709363"/>
                  </a:moveTo>
                  <a:lnTo>
                    <a:pt x="518350" y="4662386"/>
                  </a:lnTo>
                  <a:lnTo>
                    <a:pt x="506222" y="4618190"/>
                  </a:lnTo>
                  <a:lnTo>
                    <a:pt x="486892" y="4577486"/>
                  </a:lnTo>
                  <a:lnTo>
                    <a:pt x="461111" y="4541012"/>
                  </a:lnTo>
                  <a:lnTo>
                    <a:pt x="429615" y="4509528"/>
                  </a:lnTo>
                  <a:lnTo>
                    <a:pt x="393153" y="4483747"/>
                  </a:lnTo>
                  <a:lnTo>
                    <a:pt x="352450" y="4464418"/>
                  </a:lnTo>
                  <a:lnTo>
                    <a:pt x="308241" y="4452290"/>
                  </a:lnTo>
                  <a:lnTo>
                    <a:pt x="261277" y="4448073"/>
                  </a:lnTo>
                  <a:lnTo>
                    <a:pt x="214312" y="4452290"/>
                  </a:lnTo>
                  <a:lnTo>
                    <a:pt x="170103" y="4464418"/>
                  </a:lnTo>
                  <a:lnTo>
                    <a:pt x="129400" y="4483747"/>
                  </a:lnTo>
                  <a:lnTo>
                    <a:pt x="92938" y="4509528"/>
                  </a:lnTo>
                  <a:lnTo>
                    <a:pt x="61442" y="4541012"/>
                  </a:lnTo>
                  <a:lnTo>
                    <a:pt x="35674" y="4577486"/>
                  </a:lnTo>
                  <a:lnTo>
                    <a:pt x="16344" y="4618190"/>
                  </a:lnTo>
                  <a:lnTo>
                    <a:pt x="4203" y="4662386"/>
                  </a:lnTo>
                  <a:lnTo>
                    <a:pt x="0" y="4709363"/>
                  </a:lnTo>
                  <a:lnTo>
                    <a:pt x="4203" y="4756328"/>
                  </a:lnTo>
                  <a:lnTo>
                    <a:pt x="16344" y="4800524"/>
                  </a:lnTo>
                  <a:lnTo>
                    <a:pt x="35674" y="4841227"/>
                  </a:lnTo>
                  <a:lnTo>
                    <a:pt x="61442" y="4877701"/>
                  </a:lnTo>
                  <a:lnTo>
                    <a:pt x="92938" y="4909185"/>
                  </a:lnTo>
                  <a:lnTo>
                    <a:pt x="129400" y="4934966"/>
                  </a:lnTo>
                  <a:lnTo>
                    <a:pt x="170103" y="4954295"/>
                  </a:lnTo>
                  <a:lnTo>
                    <a:pt x="214312" y="4966436"/>
                  </a:lnTo>
                  <a:lnTo>
                    <a:pt x="261277" y="4970640"/>
                  </a:lnTo>
                  <a:lnTo>
                    <a:pt x="308241" y="4966436"/>
                  </a:lnTo>
                  <a:lnTo>
                    <a:pt x="352450" y="4954295"/>
                  </a:lnTo>
                  <a:lnTo>
                    <a:pt x="393153" y="4934966"/>
                  </a:lnTo>
                  <a:lnTo>
                    <a:pt x="429615" y="4909185"/>
                  </a:lnTo>
                  <a:lnTo>
                    <a:pt x="461111" y="4877701"/>
                  </a:lnTo>
                  <a:lnTo>
                    <a:pt x="486892" y="4841227"/>
                  </a:lnTo>
                  <a:lnTo>
                    <a:pt x="506222" y="4800524"/>
                  </a:lnTo>
                  <a:lnTo>
                    <a:pt x="518350" y="4756328"/>
                  </a:lnTo>
                  <a:lnTo>
                    <a:pt x="522566" y="4709363"/>
                  </a:lnTo>
                  <a:close/>
                </a:path>
                <a:path w="522605" h="4970780">
                  <a:moveTo>
                    <a:pt x="522566" y="261277"/>
                  </a:moveTo>
                  <a:lnTo>
                    <a:pt x="518350" y="214312"/>
                  </a:lnTo>
                  <a:lnTo>
                    <a:pt x="506222" y="170116"/>
                  </a:lnTo>
                  <a:lnTo>
                    <a:pt x="486892" y="129413"/>
                  </a:lnTo>
                  <a:lnTo>
                    <a:pt x="461111" y="92938"/>
                  </a:lnTo>
                  <a:lnTo>
                    <a:pt x="429615" y="61455"/>
                  </a:lnTo>
                  <a:lnTo>
                    <a:pt x="393153" y="35674"/>
                  </a:lnTo>
                  <a:lnTo>
                    <a:pt x="352450" y="16344"/>
                  </a:lnTo>
                  <a:lnTo>
                    <a:pt x="308241" y="4203"/>
                  </a:lnTo>
                  <a:lnTo>
                    <a:pt x="261277" y="0"/>
                  </a:lnTo>
                  <a:lnTo>
                    <a:pt x="214312" y="4203"/>
                  </a:lnTo>
                  <a:lnTo>
                    <a:pt x="170103" y="16344"/>
                  </a:lnTo>
                  <a:lnTo>
                    <a:pt x="129400" y="35674"/>
                  </a:lnTo>
                  <a:lnTo>
                    <a:pt x="92938" y="61455"/>
                  </a:lnTo>
                  <a:lnTo>
                    <a:pt x="61442" y="92938"/>
                  </a:lnTo>
                  <a:lnTo>
                    <a:pt x="35674" y="129413"/>
                  </a:lnTo>
                  <a:lnTo>
                    <a:pt x="16344" y="170116"/>
                  </a:lnTo>
                  <a:lnTo>
                    <a:pt x="4203" y="214312"/>
                  </a:lnTo>
                  <a:lnTo>
                    <a:pt x="0" y="261277"/>
                  </a:lnTo>
                  <a:lnTo>
                    <a:pt x="4203" y="308254"/>
                  </a:lnTo>
                  <a:lnTo>
                    <a:pt x="16344" y="352450"/>
                  </a:lnTo>
                  <a:lnTo>
                    <a:pt x="35674" y="393153"/>
                  </a:lnTo>
                  <a:lnTo>
                    <a:pt x="61442" y="429628"/>
                  </a:lnTo>
                  <a:lnTo>
                    <a:pt x="92938" y="461111"/>
                  </a:lnTo>
                  <a:lnTo>
                    <a:pt x="129400" y="486892"/>
                  </a:lnTo>
                  <a:lnTo>
                    <a:pt x="170103" y="506222"/>
                  </a:lnTo>
                  <a:lnTo>
                    <a:pt x="214312" y="518350"/>
                  </a:lnTo>
                  <a:lnTo>
                    <a:pt x="261277" y="522566"/>
                  </a:lnTo>
                  <a:lnTo>
                    <a:pt x="308241" y="518350"/>
                  </a:lnTo>
                  <a:lnTo>
                    <a:pt x="352450" y="506222"/>
                  </a:lnTo>
                  <a:lnTo>
                    <a:pt x="393153" y="486892"/>
                  </a:lnTo>
                  <a:lnTo>
                    <a:pt x="429615" y="461111"/>
                  </a:lnTo>
                  <a:lnTo>
                    <a:pt x="461111" y="429628"/>
                  </a:lnTo>
                  <a:lnTo>
                    <a:pt x="486892" y="393153"/>
                  </a:lnTo>
                  <a:lnTo>
                    <a:pt x="506222" y="352450"/>
                  </a:lnTo>
                  <a:lnTo>
                    <a:pt x="518350" y="308254"/>
                  </a:lnTo>
                  <a:lnTo>
                    <a:pt x="522566" y="2612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687656" y="3061964"/>
            <a:ext cx="4215130" cy="0"/>
          </a:xfrm>
          <a:custGeom>
            <a:avLst/>
            <a:gdLst/>
            <a:ahLst/>
            <a:cxnLst/>
            <a:rect l="l" t="t" r="r" b="b"/>
            <a:pathLst>
              <a:path w="4215130" h="0">
                <a:moveTo>
                  <a:pt x="0" y="0"/>
                </a:moveTo>
                <a:lnTo>
                  <a:pt x="4215113" y="0"/>
                </a:lnTo>
              </a:path>
            </a:pathLst>
          </a:custGeom>
          <a:ln w="9524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4968011" y="0"/>
            <a:ext cx="3305175" cy="7067550"/>
            <a:chOff x="14968011" y="0"/>
            <a:chExt cx="3305175" cy="706755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8011" y="0"/>
              <a:ext cx="3305174" cy="706754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6249589" y="6330338"/>
              <a:ext cx="367030" cy="311785"/>
            </a:xfrm>
            <a:custGeom>
              <a:avLst/>
              <a:gdLst/>
              <a:ahLst/>
              <a:cxnLst/>
              <a:rect l="l" t="t" r="r" b="b"/>
              <a:pathLst>
                <a:path w="367030" h="311784">
                  <a:moveTo>
                    <a:pt x="325991" y="183583"/>
                  </a:moveTo>
                  <a:lnTo>
                    <a:pt x="243266" y="183583"/>
                  </a:lnTo>
                  <a:lnTo>
                    <a:pt x="79752" y="311652"/>
                  </a:lnTo>
                  <a:lnTo>
                    <a:pt x="0" y="209827"/>
                  </a:lnTo>
                  <a:lnTo>
                    <a:pt x="163514" y="81757"/>
                  </a:lnTo>
                  <a:lnTo>
                    <a:pt x="99479" y="0"/>
                  </a:lnTo>
                  <a:lnTo>
                    <a:pt x="366906" y="4601"/>
                  </a:lnTo>
                  <a:lnTo>
                    <a:pt x="325991" y="183583"/>
                  </a:lnTo>
                  <a:close/>
                </a:path>
                <a:path w="367030" h="311784">
                  <a:moveTo>
                    <a:pt x="307301" y="265341"/>
                  </a:moveTo>
                  <a:lnTo>
                    <a:pt x="243266" y="183583"/>
                  </a:lnTo>
                  <a:lnTo>
                    <a:pt x="325991" y="183583"/>
                  </a:lnTo>
                  <a:lnTo>
                    <a:pt x="307301" y="265341"/>
                  </a:lnTo>
                  <a:close/>
                </a:path>
              </a:pathLst>
            </a:custGeom>
            <a:solidFill>
              <a:srgbClr val="F4BF1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8618" y="3232457"/>
            <a:ext cx="4591049" cy="343852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66413" y="6842594"/>
            <a:ext cx="4591049" cy="344440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3448" y="3232457"/>
            <a:ext cx="4591049" cy="344804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93448" y="6842594"/>
            <a:ext cx="4591049" cy="3444405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16353654" y="3904417"/>
            <a:ext cx="323850" cy="417195"/>
          </a:xfrm>
          <a:custGeom>
            <a:avLst/>
            <a:gdLst/>
            <a:ahLst/>
            <a:cxnLst/>
            <a:rect l="l" t="t" r="r" b="b"/>
            <a:pathLst>
              <a:path w="323850" h="417195">
                <a:moveTo>
                  <a:pt x="223679" y="199227"/>
                </a:moveTo>
                <a:lnTo>
                  <a:pt x="323293" y="169871"/>
                </a:lnTo>
                <a:lnTo>
                  <a:pt x="311052" y="199227"/>
                </a:lnTo>
                <a:lnTo>
                  <a:pt x="223679" y="199227"/>
                </a:lnTo>
                <a:close/>
              </a:path>
              <a:path w="323850" h="417195">
                <a:moveTo>
                  <a:pt x="0" y="265146"/>
                </a:moveTo>
                <a:lnTo>
                  <a:pt x="99613" y="235790"/>
                </a:lnTo>
                <a:lnTo>
                  <a:pt x="40900" y="36562"/>
                </a:lnTo>
                <a:lnTo>
                  <a:pt x="164967" y="0"/>
                </a:lnTo>
                <a:lnTo>
                  <a:pt x="223679" y="199227"/>
                </a:lnTo>
                <a:lnTo>
                  <a:pt x="311052" y="199227"/>
                </a:lnTo>
                <a:lnTo>
                  <a:pt x="220359" y="416736"/>
                </a:lnTo>
                <a:lnTo>
                  <a:pt x="0" y="265146"/>
                </a:lnTo>
                <a:close/>
              </a:path>
            </a:pathLst>
          </a:custGeom>
          <a:solidFill>
            <a:srgbClr val="F4BF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80"/>
              <a:t>Photos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15147439" y="3643312"/>
            <a:ext cx="1543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70">
                <a:solidFill>
                  <a:srgbClr val="292929"/>
                </a:solidFill>
                <a:latin typeface="Verdana"/>
                <a:cs typeface="Verdana"/>
              </a:rPr>
              <a:t>1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705529" y="3277552"/>
            <a:ext cx="2235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5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635097" y="4009072"/>
            <a:ext cx="2317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0">
                <a:solidFill>
                  <a:srgbClr val="292929"/>
                </a:solidFill>
                <a:latin typeface="Verdana"/>
                <a:cs typeface="Verdana"/>
              </a:rPr>
              <a:t>4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6124328" y="3643312"/>
            <a:ext cx="2235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5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336780" y="7268127"/>
            <a:ext cx="6651625" cy="968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 spc="-40">
                <a:solidFill>
                  <a:srgbClr val="292929"/>
                </a:solidFill>
                <a:latin typeface="Verdana"/>
                <a:cs typeface="Verdana"/>
              </a:rPr>
              <a:t>All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Verdana"/>
                <a:cs typeface="Verdana"/>
              </a:rPr>
              <a:t>furniture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85">
                <a:solidFill>
                  <a:srgbClr val="292929"/>
                </a:solidFill>
                <a:latin typeface="Verdana"/>
                <a:cs typeface="Verdana"/>
              </a:rPr>
              <a:t>can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292929"/>
                </a:solidFill>
                <a:latin typeface="Verdana"/>
                <a:cs typeface="Verdana"/>
              </a:rPr>
              <a:t>be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changed.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client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Verdana"/>
                <a:cs typeface="Verdana"/>
              </a:rPr>
              <a:t>likes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oversized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sofa.</a:t>
            </a:r>
            <a:r>
              <a:rPr dirty="0" sz="1800" spc="-114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11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only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she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Verdana"/>
                <a:cs typeface="Verdana"/>
              </a:rPr>
              <a:t>likes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is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11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Verdana"/>
                <a:cs typeface="Verdana"/>
              </a:rPr>
              <a:t>white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armchair,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but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she</a:t>
            </a:r>
            <a:r>
              <a:rPr dirty="0" sz="1800" spc="-11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is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Verdana"/>
                <a:cs typeface="Verdana"/>
              </a:rPr>
              <a:t>ok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to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292929"/>
                </a:solidFill>
                <a:latin typeface="Verdana"/>
                <a:cs typeface="Verdana"/>
              </a:rPr>
              <a:t>change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it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Verdana"/>
                <a:cs typeface="Verdana"/>
              </a:rPr>
              <a:t>if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it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doesn’t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292929"/>
                </a:solidFill>
                <a:latin typeface="Verdana"/>
                <a:cs typeface="Verdana"/>
              </a:rPr>
              <a:t>match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design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overall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concept.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1336780" y="8525426"/>
            <a:ext cx="6682740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390140">
              <a:lnSpc>
                <a:spcPct val="114599"/>
              </a:lnSpc>
              <a:spcBef>
                <a:spcPts val="100"/>
              </a:spcBef>
            </a:pPr>
            <a:r>
              <a:rPr dirty="0" sz="1800" spc="-35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piano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Verdana"/>
                <a:cs typeface="Verdana"/>
              </a:rPr>
              <a:t>will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stay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but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85">
                <a:solidFill>
                  <a:srgbClr val="292929"/>
                </a:solidFill>
                <a:latin typeface="Verdana"/>
                <a:cs typeface="Verdana"/>
              </a:rPr>
              <a:t>can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292929"/>
                </a:solidFill>
                <a:latin typeface="Verdana"/>
                <a:cs typeface="Verdana"/>
              </a:rPr>
              <a:t>be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moved </a:t>
            </a:r>
            <a:r>
              <a:rPr dirty="0" sz="1800" spc="-175">
                <a:solidFill>
                  <a:srgbClr val="292929"/>
                </a:solidFill>
                <a:latin typeface="Verdana"/>
                <a:cs typeface="Verdana"/>
              </a:rPr>
              <a:t>W1370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20">
                <a:solidFill>
                  <a:srgbClr val="292929"/>
                </a:solidFill>
                <a:latin typeface="Verdana"/>
                <a:cs typeface="Verdana"/>
              </a:rPr>
              <a:t>x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Verdana"/>
                <a:cs typeface="Verdana"/>
              </a:rPr>
              <a:t>D465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20">
                <a:solidFill>
                  <a:srgbClr val="292929"/>
                </a:solidFill>
                <a:latin typeface="Verdana"/>
                <a:cs typeface="Verdana"/>
              </a:rPr>
              <a:t>x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HT940mm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800" spc="-50">
                <a:solidFill>
                  <a:srgbClr val="292929"/>
                </a:solidFill>
                <a:latin typeface="Verdana"/>
                <a:cs typeface="Verdana"/>
              </a:rPr>
              <a:t>She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would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love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Verdana"/>
                <a:cs typeface="Verdana"/>
              </a:rPr>
              <a:t>for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TV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to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292929"/>
                </a:solidFill>
                <a:latin typeface="Verdana"/>
                <a:cs typeface="Verdana"/>
              </a:rPr>
              <a:t>be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hidden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35">
                <a:solidFill>
                  <a:srgbClr val="292929"/>
                </a:solidFill>
                <a:latin typeface="Verdana"/>
                <a:cs typeface="Verdana"/>
              </a:rPr>
              <a:t>W1445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20">
                <a:solidFill>
                  <a:srgbClr val="292929"/>
                </a:solidFill>
                <a:latin typeface="Verdana"/>
                <a:cs typeface="Verdana"/>
              </a:rPr>
              <a:t>x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40">
                <a:solidFill>
                  <a:srgbClr val="292929"/>
                </a:solidFill>
                <a:latin typeface="Verdana"/>
                <a:cs typeface="Verdana"/>
              </a:rPr>
              <a:t>HT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830mm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527925" y="3277552"/>
            <a:ext cx="2197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6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733062" y="7019687"/>
            <a:ext cx="1962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30">
                <a:solidFill>
                  <a:srgbClr val="292929"/>
                </a:solidFill>
                <a:latin typeface="Verdana"/>
                <a:cs typeface="Verdana"/>
              </a:rPr>
              <a:t>7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249463" y="7019687"/>
            <a:ext cx="2235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8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16394034" y="5379492"/>
            <a:ext cx="337185" cy="417830"/>
          </a:xfrm>
          <a:custGeom>
            <a:avLst/>
            <a:gdLst/>
            <a:ahLst/>
            <a:cxnLst/>
            <a:rect l="l" t="t" r="r" b="b"/>
            <a:pathLst>
              <a:path w="337184" h="417829">
                <a:moveTo>
                  <a:pt x="334112" y="209819"/>
                </a:moveTo>
                <a:lnTo>
                  <a:pt x="233050" y="209819"/>
                </a:lnTo>
                <a:lnTo>
                  <a:pt x="225835" y="417393"/>
                </a:lnTo>
                <a:lnTo>
                  <a:pt x="96572" y="412899"/>
                </a:lnTo>
                <a:lnTo>
                  <a:pt x="103787" y="205326"/>
                </a:lnTo>
                <a:lnTo>
                  <a:pt x="0" y="201719"/>
                </a:lnTo>
                <a:lnTo>
                  <a:pt x="175634" y="0"/>
                </a:lnTo>
                <a:lnTo>
                  <a:pt x="334112" y="209819"/>
                </a:lnTo>
                <a:close/>
              </a:path>
              <a:path w="337184" h="417829">
                <a:moveTo>
                  <a:pt x="336836" y="213427"/>
                </a:moveTo>
                <a:lnTo>
                  <a:pt x="233050" y="209819"/>
                </a:lnTo>
                <a:lnTo>
                  <a:pt x="334112" y="209819"/>
                </a:lnTo>
                <a:lnTo>
                  <a:pt x="336836" y="213427"/>
                </a:lnTo>
                <a:close/>
              </a:path>
            </a:pathLst>
          </a:custGeom>
          <a:solidFill>
            <a:srgbClr val="F4BF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6743471" y="4302304"/>
            <a:ext cx="311150" cy="373380"/>
          </a:xfrm>
          <a:custGeom>
            <a:avLst/>
            <a:gdLst/>
            <a:ahLst/>
            <a:cxnLst/>
            <a:rect l="l" t="t" r="r" b="b"/>
            <a:pathLst>
              <a:path w="311150" h="373379">
                <a:moveTo>
                  <a:pt x="0" y="105801"/>
                </a:moveTo>
                <a:lnTo>
                  <a:pt x="83662" y="167325"/>
                </a:lnTo>
                <a:lnTo>
                  <a:pt x="244212" y="167325"/>
                </a:lnTo>
                <a:lnTo>
                  <a:pt x="187862" y="243952"/>
                </a:lnTo>
                <a:lnTo>
                  <a:pt x="271525" y="305476"/>
                </a:lnTo>
                <a:lnTo>
                  <a:pt x="12714" y="372964"/>
                </a:lnTo>
                <a:lnTo>
                  <a:pt x="0" y="105801"/>
                </a:lnTo>
                <a:close/>
              </a:path>
              <a:path w="311150" h="373379">
                <a:moveTo>
                  <a:pt x="83662" y="167325"/>
                </a:moveTo>
                <a:lnTo>
                  <a:pt x="206711" y="0"/>
                </a:lnTo>
                <a:lnTo>
                  <a:pt x="310911" y="76626"/>
                </a:lnTo>
                <a:lnTo>
                  <a:pt x="244212" y="167325"/>
                </a:lnTo>
                <a:lnTo>
                  <a:pt x="83662" y="167325"/>
                </a:lnTo>
                <a:close/>
              </a:path>
            </a:pathLst>
          </a:custGeom>
          <a:solidFill>
            <a:srgbClr val="F4BF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16291852" y="4319922"/>
            <a:ext cx="949960" cy="2042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8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2400">
              <a:latin typeface="Verdana"/>
              <a:cs typeface="Verdana"/>
            </a:endParaRPr>
          </a:p>
          <a:p>
            <a:pPr marL="121920">
              <a:lnSpc>
                <a:spcPct val="100000"/>
              </a:lnSpc>
            </a:pP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7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6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04595" cy="10285730"/>
            <a:chOff x="0" y="0"/>
            <a:chExt cx="1204595" cy="102857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204595" cy="10285730"/>
            </a:xfrm>
            <a:custGeom>
              <a:avLst/>
              <a:gdLst/>
              <a:ahLst/>
              <a:cxnLst/>
              <a:rect l="l" t="t" r="r" b="b"/>
              <a:pathLst>
                <a:path w="1204595" h="10285730">
                  <a:moveTo>
                    <a:pt x="1204510" y="10285391"/>
                  </a:moveTo>
                  <a:lnTo>
                    <a:pt x="0" y="10285391"/>
                  </a:lnTo>
                  <a:lnTo>
                    <a:pt x="0" y="0"/>
                  </a:lnTo>
                  <a:lnTo>
                    <a:pt x="1204510" y="0"/>
                  </a:lnTo>
                  <a:lnTo>
                    <a:pt x="1204510" y="10285391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40969" y="2658185"/>
              <a:ext cx="522605" cy="4970780"/>
            </a:xfrm>
            <a:custGeom>
              <a:avLst/>
              <a:gdLst/>
              <a:ahLst/>
              <a:cxnLst/>
              <a:rect l="l" t="t" r="r" b="b"/>
              <a:pathLst>
                <a:path w="522605" h="4970780">
                  <a:moveTo>
                    <a:pt x="522566" y="4709363"/>
                  </a:moveTo>
                  <a:lnTo>
                    <a:pt x="518350" y="4662386"/>
                  </a:lnTo>
                  <a:lnTo>
                    <a:pt x="506222" y="4618190"/>
                  </a:lnTo>
                  <a:lnTo>
                    <a:pt x="486892" y="4577486"/>
                  </a:lnTo>
                  <a:lnTo>
                    <a:pt x="461111" y="4541012"/>
                  </a:lnTo>
                  <a:lnTo>
                    <a:pt x="429615" y="4509528"/>
                  </a:lnTo>
                  <a:lnTo>
                    <a:pt x="393153" y="4483747"/>
                  </a:lnTo>
                  <a:lnTo>
                    <a:pt x="352450" y="4464418"/>
                  </a:lnTo>
                  <a:lnTo>
                    <a:pt x="308241" y="4452290"/>
                  </a:lnTo>
                  <a:lnTo>
                    <a:pt x="261277" y="4448073"/>
                  </a:lnTo>
                  <a:lnTo>
                    <a:pt x="214312" y="4452290"/>
                  </a:lnTo>
                  <a:lnTo>
                    <a:pt x="170103" y="4464418"/>
                  </a:lnTo>
                  <a:lnTo>
                    <a:pt x="129400" y="4483747"/>
                  </a:lnTo>
                  <a:lnTo>
                    <a:pt x="92938" y="4509528"/>
                  </a:lnTo>
                  <a:lnTo>
                    <a:pt x="61442" y="4541012"/>
                  </a:lnTo>
                  <a:lnTo>
                    <a:pt x="35674" y="4577486"/>
                  </a:lnTo>
                  <a:lnTo>
                    <a:pt x="16344" y="4618190"/>
                  </a:lnTo>
                  <a:lnTo>
                    <a:pt x="4203" y="4662386"/>
                  </a:lnTo>
                  <a:lnTo>
                    <a:pt x="0" y="4709363"/>
                  </a:lnTo>
                  <a:lnTo>
                    <a:pt x="4203" y="4756328"/>
                  </a:lnTo>
                  <a:lnTo>
                    <a:pt x="16344" y="4800524"/>
                  </a:lnTo>
                  <a:lnTo>
                    <a:pt x="35674" y="4841227"/>
                  </a:lnTo>
                  <a:lnTo>
                    <a:pt x="61442" y="4877701"/>
                  </a:lnTo>
                  <a:lnTo>
                    <a:pt x="92938" y="4909185"/>
                  </a:lnTo>
                  <a:lnTo>
                    <a:pt x="129400" y="4934966"/>
                  </a:lnTo>
                  <a:lnTo>
                    <a:pt x="170103" y="4954295"/>
                  </a:lnTo>
                  <a:lnTo>
                    <a:pt x="214312" y="4966436"/>
                  </a:lnTo>
                  <a:lnTo>
                    <a:pt x="261277" y="4970640"/>
                  </a:lnTo>
                  <a:lnTo>
                    <a:pt x="308241" y="4966436"/>
                  </a:lnTo>
                  <a:lnTo>
                    <a:pt x="352450" y="4954295"/>
                  </a:lnTo>
                  <a:lnTo>
                    <a:pt x="393153" y="4934966"/>
                  </a:lnTo>
                  <a:lnTo>
                    <a:pt x="429615" y="4909185"/>
                  </a:lnTo>
                  <a:lnTo>
                    <a:pt x="461111" y="4877701"/>
                  </a:lnTo>
                  <a:lnTo>
                    <a:pt x="486892" y="4841227"/>
                  </a:lnTo>
                  <a:lnTo>
                    <a:pt x="506222" y="4800524"/>
                  </a:lnTo>
                  <a:lnTo>
                    <a:pt x="518350" y="4756328"/>
                  </a:lnTo>
                  <a:lnTo>
                    <a:pt x="522566" y="4709363"/>
                  </a:lnTo>
                  <a:close/>
                </a:path>
                <a:path w="522605" h="4970780">
                  <a:moveTo>
                    <a:pt x="522566" y="261277"/>
                  </a:moveTo>
                  <a:lnTo>
                    <a:pt x="518350" y="214312"/>
                  </a:lnTo>
                  <a:lnTo>
                    <a:pt x="506222" y="170116"/>
                  </a:lnTo>
                  <a:lnTo>
                    <a:pt x="486892" y="129413"/>
                  </a:lnTo>
                  <a:lnTo>
                    <a:pt x="461111" y="92938"/>
                  </a:lnTo>
                  <a:lnTo>
                    <a:pt x="429615" y="61455"/>
                  </a:lnTo>
                  <a:lnTo>
                    <a:pt x="393153" y="35674"/>
                  </a:lnTo>
                  <a:lnTo>
                    <a:pt x="352450" y="16344"/>
                  </a:lnTo>
                  <a:lnTo>
                    <a:pt x="308241" y="4203"/>
                  </a:lnTo>
                  <a:lnTo>
                    <a:pt x="261277" y="0"/>
                  </a:lnTo>
                  <a:lnTo>
                    <a:pt x="214312" y="4203"/>
                  </a:lnTo>
                  <a:lnTo>
                    <a:pt x="170103" y="16344"/>
                  </a:lnTo>
                  <a:lnTo>
                    <a:pt x="129400" y="35674"/>
                  </a:lnTo>
                  <a:lnTo>
                    <a:pt x="92938" y="61455"/>
                  </a:lnTo>
                  <a:lnTo>
                    <a:pt x="61442" y="92938"/>
                  </a:lnTo>
                  <a:lnTo>
                    <a:pt x="35674" y="129413"/>
                  </a:lnTo>
                  <a:lnTo>
                    <a:pt x="16344" y="170116"/>
                  </a:lnTo>
                  <a:lnTo>
                    <a:pt x="4203" y="214312"/>
                  </a:lnTo>
                  <a:lnTo>
                    <a:pt x="0" y="261277"/>
                  </a:lnTo>
                  <a:lnTo>
                    <a:pt x="4203" y="308254"/>
                  </a:lnTo>
                  <a:lnTo>
                    <a:pt x="16344" y="352450"/>
                  </a:lnTo>
                  <a:lnTo>
                    <a:pt x="35674" y="393153"/>
                  </a:lnTo>
                  <a:lnTo>
                    <a:pt x="61442" y="429628"/>
                  </a:lnTo>
                  <a:lnTo>
                    <a:pt x="92938" y="461111"/>
                  </a:lnTo>
                  <a:lnTo>
                    <a:pt x="129400" y="486892"/>
                  </a:lnTo>
                  <a:lnTo>
                    <a:pt x="170103" y="506222"/>
                  </a:lnTo>
                  <a:lnTo>
                    <a:pt x="214312" y="518350"/>
                  </a:lnTo>
                  <a:lnTo>
                    <a:pt x="261277" y="522566"/>
                  </a:lnTo>
                  <a:lnTo>
                    <a:pt x="308241" y="518350"/>
                  </a:lnTo>
                  <a:lnTo>
                    <a:pt x="352450" y="506222"/>
                  </a:lnTo>
                  <a:lnTo>
                    <a:pt x="393153" y="486892"/>
                  </a:lnTo>
                  <a:lnTo>
                    <a:pt x="429615" y="461111"/>
                  </a:lnTo>
                  <a:lnTo>
                    <a:pt x="461111" y="429628"/>
                  </a:lnTo>
                  <a:lnTo>
                    <a:pt x="486892" y="393153"/>
                  </a:lnTo>
                  <a:lnTo>
                    <a:pt x="506222" y="352450"/>
                  </a:lnTo>
                  <a:lnTo>
                    <a:pt x="518350" y="308254"/>
                  </a:lnTo>
                  <a:lnTo>
                    <a:pt x="522566" y="2612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687656" y="3061964"/>
            <a:ext cx="4215130" cy="0"/>
          </a:xfrm>
          <a:custGeom>
            <a:avLst/>
            <a:gdLst/>
            <a:ahLst/>
            <a:cxnLst/>
            <a:rect l="l" t="t" r="r" b="b"/>
            <a:pathLst>
              <a:path w="4215130" h="0">
                <a:moveTo>
                  <a:pt x="0" y="0"/>
                </a:moveTo>
                <a:lnTo>
                  <a:pt x="4215113" y="0"/>
                </a:lnTo>
              </a:path>
            </a:pathLst>
          </a:custGeom>
          <a:ln w="9524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4968011" y="0"/>
            <a:ext cx="3305175" cy="7067550"/>
            <a:chOff x="14968011" y="0"/>
            <a:chExt cx="3305175" cy="706755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8011" y="0"/>
              <a:ext cx="3305174" cy="706754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5659964" y="820952"/>
              <a:ext cx="347980" cy="2709545"/>
            </a:xfrm>
            <a:custGeom>
              <a:avLst/>
              <a:gdLst/>
              <a:ahLst/>
              <a:cxnLst/>
              <a:rect l="l" t="t" r="r" b="b"/>
              <a:pathLst>
                <a:path w="347980" h="2709545">
                  <a:moveTo>
                    <a:pt x="337032" y="207695"/>
                  </a:moveTo>
                  <a:lnTo>
                    <a:pt x="168516" y="0"/>
                  </a:lnTo>
                  <a:lnTo>
                    <a:pt x="0" y="207695"/>
                  </a:lnTo>
                  <a:lnTo>
                    <a:pt x="103847" y="207695"/>
                  </a:lnTo>
                  <a:lnTo>
                    <a:pt x="103847" y="415391"/>
                  </a:lnTo>
                  <a:lnTo>
                    <a:pt x="233184" y="415391"/>
                  </a:lnTo>
                  <a:lnTo>
                    <a:pt x="233184" y="207695"/>
                  </a:lnTo>
                  <a:lnTo>
                    <a:pt x="337032" y="207695"/>
                  </a:lnTo>
                  <a:close/>
                </a:path>
                <a:path w="347980" h="2709545">
                  <a:moveTo>
                    <a:pt x="347472" y="2505735"/>
                  </a:moveTo>
                  <a:lnTo>
                    <a:pt x="344563" y="2501862"/>
                  </a:lnTo>
                  <a:lnTo>
                    <a:pt x="186817" y="2291892"/>
                  </a:lnTo>
                  <a:lnTo>
                    <a:pt x="10668" y="2493175"/>
                  </a:lnTo>
                  <a:lnTo>
                    <a:pt x="114452" y="2497036"/>
                  </a:lnTo>
                  <a:lnTo>
                    <a:pt x="106705" y="2704592"/>
                  </a:lnTo>
                  <a:lnTo>
                    <a:pt x="235953" y="2709418"/>
                  </a:lnTo>
                  <a:lnTo>
                    <a:pt x="243700" y="2501862"/>
                  </a:lnTo>
                  <a:lnTo>
                    <a:pt x="347472" y="2505735"/>
                  </a:lnTo>
                  <a:close/>
                </a:path>
              </a:pathLst>
            </a:custGeom>
            <a:solidFill>
              <a:srgbClr val="F4BF1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3448" y="4423727"/>
            <a:ext cx="3876674" cy="586327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85361" y="4423727"/>
            <a:ext cx="3876674" cy="586327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80"/>
              <a:t>Photos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5147439" y="3643312"/>
            <a:ext cx="1543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70">
                <a:solidFill>
                  <a:srgbClr val="292929"/>
                </a:solidFill>
                <a:latin typeface="Verdana"/>
                <a:cs typeface="Verdana"/>
              </a:rPr>
              <a:t>1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668342" y="3618859"/>
            <a:ext cx="2197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9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889759" y="4009072"/>
            <a:ext cx="2197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9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755105" y="4009072"/>
            <a:ext cx="3587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95">
                <a:solidFill>
                  <a:srgbClr val="292929"/>
                </a:solidFill>
                <a:latin typeface="Verdana"/>
                <a:cs typeface="Verdana"/>
              </a:rPr>
              <a:t>10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5647224" y="406346"/>
            <a:ext cx="3587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95">
                <a:solidFill>
                  <a:srgbClr val="292929"/>
                </a:solidFill>
                <a:latin typeface="Verdana"/>
                <a:cs typeface="Verdana"/>
              </a:rPr>
              <a:t>10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231377" y="2976874"/>
            <a:ext cx="7444740" cy="3273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65430">
              <a:lnSpc>
                <a:spcPct val="114599"/>
              </a:lnSpc>
              <a:spcBef>
                <a:spcPts val="100"/>
              </a:spcBef>
              <a:buAutoNum type="arabicPeriod" startAt="9"/>
              <a:tabLst>
                <a:tab pos="278130" algn="l"/>
              </a:tabLst>
            </a:pPr>
            <a:r>
              <a:rPr dirty="0" sz="1800" spc="-35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cabinet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Verdana"/>
                <a:cs typeface="Verdana"/>
              </a:rPr>
              <a:t>will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stay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but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75">
                <a:solidFill>
                  <a:srgbClr val="292929"/>
                </a:solidFill>
                <a:latin typeface="Verdana"/>
                <a:cs typeface="Verdana"/>
              </a:rPr>
              <a:t>facade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doors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65">
                <a:solidFill>
                  <a:srgbClr val="292929"/>
                </a:solidFill>
                <a:latin typeface="Verdana"/>
                <a:cs typeface="Verdana"/>
              </a:rPr>
              <a:t>and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drawers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85">
                <a:solidFill>
                  <a:srgbClr val="292929"/>
                </a:solidFill>
                <a:latin typeface="Verdana"/>
                <a:cs typeface="Verdana"/>
              </a:rPr>
              <a:t>can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Verdana"/>
                <a:cs typeface="Verdana"/>
              </a:rPr>
              <a:t>be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changed.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15">
                <a:solidFill>
                  <a:srgbClr val="292929"/>
                </a:solidFill>
                <a:latin typeface="Verdana"/>
                <a:cs typeface="Verdana"/>
              </a:rPr>
              <a:t>It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is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Verdana"/>
                <a:cs typeface="Verdana"/>
              </a:rPr>
              <a:t>W4350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20">
                <a:solidFill>
                  <a:srgbClr val="292929"/>
                </a:solidFill>
                <a:latin typeface="Verdana"/>
                <a:cs typeface="Verdana"/>
              </a:rPr>
              <a:t>x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Verdana"/>
                <a:cs typeface="Verdana"/>
              </a:rPr>
              <a:t>D660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20">
                <a:solidFill>
                  <a:srgbClr val="292929"/>
                </a:solidFill>
                <a:latin typeface="Verdana"/>
                <a:cs typeface="Verdana"/>
              </a:rPr>
              <a:t>x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HT600mm.</a:t>
            </a:r>
            <a:endParaRPr sz="1800">
              <a:latin typeface="Verdana"/>
              <a:cs typeface="Verdana"/>
            </a:endParaRPr>
          </a:p>
          <a:p>
            <a:pPr marL="12700" marR="243840">
              <a:lnSpc>
                <a:spcPct val="114599"/>
              </a:lnSpc>
            </a:pPr>
            <a:r>
              <a:rPr dirty="0" sz="1800" spc="-35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window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opening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to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kitchen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is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55">
                <a:solidFill>
                  <a:srgbClr val="292929"/>
                </a:solidFill>
                <a:latin typeface="Verdana"/>
                <a:cs typeface="Verdana"/>
              </a:rPr>
              <a:t>W1820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20">
                <a:solidFill>
                  <a:srgbClr val="292929"/>
                </a:solidFill>
                <a:latin typeface="Verdana"/>
                <a:cs typeface="Verdana"/>
              </a:rPr>
              <a:t>x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Verdana"/>
                <a:cs typeface="Verdana"/>
              </a:rPr>
              <a:t>HT635mm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40">
                <a:solidFill>
                  <a:srgbClr val="292929"/>
                </a:solidFill>
                <a:latin typeface="Verdana"/>
                <a:cs typeface="Verdana"/>
              </a:rPr>
              <a:t>and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starts</a:t>
            </a:r>
            <a:r>
              <a:rPr dirty="0" sz="1800" spc="-11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880mm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40">
                <a:solidFill>
                  <a:srgbClr val="292929"/>
                </a:solidFill>
                <a:latin typeface="Verdana"/>
                <a:cs typeface="Verdana"/>
              </a:rPr>
              <a:t>HT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from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floor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65">
                <a:solidFill>
                  <a:srgbClr val="292929"/>
                </a:solidFill>
                <a:latin typeface="Verdana"/>
                <a:cs typeface="Verdana"/>
              </a:rPr>
              <a:t>and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760mm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from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side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Verdana"/>
                <a:cs typeface="Verdana"/>
              </a:rPr>
              <a:t>wall,</a:t>
            </a:r>
            <a:endParaRPr sz="1800">
              <a:latin typeface="Verdana"/>
              <a:cs typeface="Verdana"/>
            </a:endParaRPr>
          </a:p>
          <a:p>
            <a:pPr marL="2959100" marR="488315" indent="-48260">
              <a:lnSpc>
                <a:spcPct val="114599"/>
              </a:lnSpc>
              <a:spcBef>
                <a:spcPts val="819"/>
              </a:spcBef>
              <a:buAutoNum type="arabicPeriod" startAt="10"/>
              <a:tabLst>
                <a:tab pos="3298190" algn="l"/>
              </a:tabLst>
            </a:pP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	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We</a:t>
            </a:r>
            <a:r>
              <a:rPr dirty="0" sz="1800" spc="-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need</a:t>
            </a:r>
            <a:r>
              <a:rPr dirty="0" sz="1800" spc="-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to</a:t>
            </a:r>
            <a:r>
              <a:rPr dirty="0" sz="1800" spc="-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replace</a:t>
            </a:r>
            <a:r>
              <a:rPr dirty="0" sz="1800" spc="-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4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cabinet. </a:t>
            </a:r>
            <a:r>
              <a:rPr dirty="0" sz="1800" spc="-35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70">
                <a:solidFill>
                  <a:srgbClr val="292929"/>
                </a:solidFill>
                <a:latin typeface="Verdana"/>
                <a:cs typeface="Verdana"/>
              </a:rPr>
              <a:t>space</a:t>
            </a:r>
            <a:r>
              <a:rPr dirty="0" sz="1800" spc="-12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is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W690</a:t>
            </a:r>
            <a:r>
              <a:rPr dirty="0" sz="1800" spc="-11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20">
                <a:solidFill>
                  <a:srgbClr val="292929"/>
                </a:solidFill>
                <a:latin typeface="Verdana"/>
                <a:cs typeface="Verdana"/>
              </a:rPr>
              <a:t>x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292929"/>
                </a:solidFill>
                <a:latin typeface="Verdana"/>
                <a:cs typeface="Verdana"/>
              </a:rPr>
              <a:t>D300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Verdana"/>
                <a:cs typeface="Verdana"/>
              </a:rPr>
              <a:t>x </a:t>
            </a:r>
            <a:r>
              <a:rPr dirty="0" sz="1800" spc="-70">
                <a:solidFill>
                  <a:srgbClr val="292929"/>
                </a:solidFill>
                <a:latin typeface="Verdana"/>
                <a:cs typeface="Verdana"/>
              </a:rPr>
              <a:t>HT260mm. 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But</a:t>
            </a:r>
            <a:r>
              <a:rPr dirty="0" sz="1800" spc="-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we</a:t>
            </a:r>
            <a:r>
              <a:rPr dirty="0" sz="1800" spc="-7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Verdana"/>
                <a:cs typeface="Verdana"/>
              </a:rPr>
              <a:t>will</a:t>
            </a:r>
            <a:r>
              <a:rPr dirty="0" sz="1800" spc="-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have</a:t>
            </a:r>
            <a:r>
              <a:rPr dirty="0" sz="1800" spc="-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Verdana"/>
                <a:cs typeface="Verdana"/>
              </a:rPr>
              <a:t>to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relocate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switches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so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Verdana"/>
                <a:cs typeface="Verdana"/>
              </a:rPr>
              <a:t>there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Verdana"/>
                <a:cs typeface="Verdana"/>
              </a:rPr>
              <a:t>are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accessible.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15">
                <a:solidFill>
                  <a:srgbClr val="292929"/>
                </a:solidFill>
                <a:latin typeface="Verdana"/>
                <a:cs typeface="Verdana"/>
              </a:rPr>
              <a:t>It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is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to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store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sport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equipment.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178274" y="6538911"/>
            <a:ext cx="4072890" cy="968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Please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Verdana"/>
                <a:cs typeface="Verdana"/>
              </a:rPr>
              <a:t>work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on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lighting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240">
                <a:solidFill>
                  <a:srgbClr val="292929"/>
                </a:solidFill>
                <a:latin typeface="Verdana"/>
                <a:cs typeface="Verdana"/>
              </a:rPr>
              <a:t>-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ceiling </a:t>
            </a:r>
            <a:r>
              <a:rPr dirty="0" sz="1800" spc="-125">
                <a:solidFill>
                  <a:srgbClr val="292929"/>
                </a:solidFill>
                <a:latin typeface="Verdana"/>
                <a:cs typeface="Verdana"/>
              </a:rPr>
              <a:t>&amp;</a:t>
            </a:r>
            <a:r>
              <a:rPr dirty="0" sz="1800" spc="-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free</a:t>
            </a:r>
            <a:r>
              <a:rPr dirty="0" sz="1800" spc="-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standing</a:t>
            </a:r>
            <a:r>
              <a:rPr dirty="0" sz="1800" spc="-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lights,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1800" spc="55">
                <a:solidFill>
                  <a:srgbClr val="292929"/>
                </a:solidFill>
                <a:latin typeface="Verdana"/>
                <a:cs typeface="Verdana"/>
              </a:rPr>
              <a:t>Add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125">
                <a:solidFill>
                  <a:srgbClr val="292929"/>
                </a:solidFill>
                <a:latin typeface="Verdana"/>
                <a:cs typeface="Verdana"/>
              </a:rPr>
              <a:t>a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fan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in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Verdana"/>
                <a:cs typeface="Verdana"/>
              </a:rPr>
              <a:t>living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room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2664" y="3930041"/>
            <a:ext cx="5038724" cy="63531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6626" y="3932570"/>
            <a:ext cx="3543299" cy="635317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779964" y="3382708"/>
            <a:ext cx="11588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0">
                <a:solidFill>
                  <a:srgbClr val="292929"/>
                </a:solidFill>
                <a:latin typeface="Verdana"/>
                <a:cs typeface="Verdana"/>
              </a:rPr>
              <a:t>in</a:t>
            </a:r>
            <a:r>
              <a:rPr dirty="0" sz="3200" spc="-2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3200" spc="155">
                <a:solidFill>
                  <a:srgbClr val="292929"/>
                </a:solidFill>
                <a:latin typeface="Verdana"/>
                <a:cs typeface="Verdana"/>
              </a:rPr>
              <a:t>cm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59"/>
              <a:t>Elevation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Community Manager</dc:creator>
  <cp:keywords>DAGZiS1mNo8,BAE-WvxK-2Y,0</cp:keywords>
  <dc:title>TLDP Turquoise Singapore</dc:title>
  <dcterms:created xsi:type="dcterms:W3CDTF">2025-05-05T12:18:19Z</dcterms:created>
  <dcterms:modified xsi:type="dcterms:W3CDTF">2025-05-05T12:18:19Z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2025-05-05T00:00:00Z</vt:filetime>
  </property>
  <property fmtid="{D5CDD505-2E9C-101B-9397-08002B2CF9AE}" pid="3" name="Creator">
    <vt:lpwstr>Canva</vt:lpwstr>
  </property>
  <property fmtid="{D5CDD505-2E9C-101B-9397-08002B2CF9AE}" pid="4" name="LastSaved">
    <vt:filetime>2025-05-05T00:00:00Z</vt:filetime>
  </property>
  <property fmtid="{D5CDD505-2E9C-101B-9397-08002B2CF9AE}" pid="5" name="Producer">
    <vt:lpwstr>Canva</vt:lpwstr>
  </property>
</Properties>
</file>